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modernComment_10B_6995D5A9.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7" r:id="rId4"/>
    <p:sldMasterId id="2147483770" r:id="rId5"/>
  </p:sldMasterIdLst>
  <p:notesMasterIdLst>
    <p:notesMasterId r:id="rId37"/>
  </p:notesMasterIdLst>
  <p:sldIdLst>
    <p:sldId id="305" r:id="rId6"/>
    <p:sldId id="257" r:id="rId7"/>
    <p:sldId id="258" r:id="rId8"/>
    <p:sldId id="259" r:id="rId9"/>
    <p:sldId id="262" r:id="rId10"/>
    <p:sldId id="264" r:id="rId11"/>
    <p:sldId id="260" r:id="rId12"/>
    <p:sldId id="263" r:id="rId13"/>
    <p:sldId id="304" r:id="rId14"/>
    <p:sldId id="306" r:id="rId15"/>
    <p:sldId id="267" r:id="rId16"/>
    <p:sldId id="268" r:id="rId17"/>
    <p:sldId id="269" r:id="rId18"/>
    <p:sldId id="270" r:id="rId19"/>
    <p:sldId id="271" r:id="rId20"/>
    <p:sldId id="279" r:id="rId21"/>
    <p:sldId id="297" r:id="rId22"/>
    <p:sldId id="307" r:id="rId23"/>
    <p:sldId id="273" r:id="rId24"/>
    <p:sldId id="298" r:id="rId25"/>
    <p:sldId id="299" r:id="rId26"/>
    <p:sldId id="300" r:id="rId27"/>
    <p:sldId id="272" r:id="rId28"/>
    <p:sldId id="261" r:id="rId29"/>
    <p:sldId id="294" r:id="rId30"/>
    <p:sldId id="284" r:id="rId31"/>
    <p:sldId id="285" r:id="rId32"/>
    <p:sldId id="287" r:id="rId33"/>
    <p:sldId id="288" r:id="rId34"/>
    <p:sldId id="290"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DC72660-D404-0875-4F65-2D06158F7625}" name="Guest User" initials="GU" userId="S::urn:spo:anon#5291de7a58ee17f053e8824dd2e9e8b76025108af595de7322d0ec7d9939e11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DE41-E9C7-4EEB-B9D3-7231D0EF881E}" v="5" dt="2023-10-17T19:26:18.538"/>
    <p1510:client id="{2ECAA1D6-2877-4A6E-8C47-E890BEB70044}" v="3" dt="2023-10-17T17:46:14.927"/>
    <p1510:client id="{450920BE-76C6-D8D1-462C-F6F08C6D4C9A}" v="170" dt="2023-10-18T01:49:36.925"/>
    <p1510:client id="{4819891E-D632-4B9E-9DF9-7ABF2CECABF6}" v="714" dt="2023-10-18T02:17:00.205"/>
    <p1510:client id="{5907220E-7815-B8E2-8B60-A12A29A603F7}" v="96" dt="2023-10-17T19:10:04.954"/>
    <p1510:client id="{68D3521A-7D3B-44C9-870D-0C691F7E3732}" v="161" dt="2023-10-17T18:09:24.089"/>
    <p1510:client id="{933F08DB-2157-A85C-4ADF-BF49C5AC2742}" v="28" dt="2023-10-17T18:23:56.790"/>
    <p1510:client id="{9D9A4393-2C02-267E-7C40-257D32F721D2}" v="167" dt="2023-10-17T22:27:02.356"/>
    <p1510:client id="{A1DACFAF-021E-41EF-AD6D-862EC88B0FE8}" v="10" dt="2023-10-17T14:38:15.166"/>
    <p1510:client id="{B9CBC8C1-3135-43FB-A537-BCCE546028A6}" v="30" dt="2023-10-17T16:29:26.755"/>
    <p1510:client id="{D91A2E8F-C930-7AFB-29CB-0747BE15C234}" v="1" dt="2023-10-17T22:41:31.0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1075"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omments/modernComment_10B_6995D5A9.xml><?xml version="1.0" encoding="utf-8"?>
<p188:cmLst xmlns:a="http://schemas.openxmlformats.org/drawingml/2006/main" xmlns:r="http://schemas.openxmlformats.org/officeDocument/2006/relationships" xmlns:p188="http://schemas.microsoft.com/office/powerpoint/2018/8/main">
  <p188:cm id="{6C54D23E-7054-4E6C-BAA6-B87684A57A15}" authorId="{6DC72660-D404-0875-4F65-2D06158F7625}" created="2023-10-17T19:08:51.881">
    <pc:sldMkLst xmlns:pc="http://schemas.microsoft.com/office/powerpoint/2013/main/command">
      <pc:docMk/>
      <pc:sldMk cId="1771427241" sldId="267"/>
    </pc:sldMkLst>
    <p188:txBody>
      <a:bodyPr/>
      <a:lstStyle/>
      <a:p>
        <a:r>
          <a:rPr lang="en-US"/>
          <a:t>the healthcare digital divide, is a term that describes the disparities in access to and utilization of digital technologies and information in the context of healthcare. It signifies the unequal distribution of digital resources and tools that are increasingly essential for managing and accessing healthcare services and information. This divide can manifest in various ways and can affect individuals and communities differently.</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29B73E46-E306-4453-81D2-F88EE7EB82B3}" type="doc">
      <dgm:prSet loTypeId="urn:microsoft.com/office/officeart/2005/8/layout/hierarchy3" loCatId="hierarchy" qsTypeId="urn:microsoft.com/office/officeart/2005/8/quickstyle/simple5" qsCatId="simple" csTypeId="urn:microsoft.com/office/officeart/2005/8/colors/colorful2" csCatId="colorful" phldr="1"/>
      <dgm:spPr/>
      <dgm:t>
        <a:bodyPr/>
        <a:lstStyle/>
        <a:p>
          <a:endParaRPr lang="en-US"/>
        </a:p>
      </dgm:t>
    </dgm:pt>
    <dgm:pt modelId="{FE4AA04B-AA83-49AB-BA1A-400E50EE0258}">
      <dgm:prSet/>
      <dgm:spPr/>
      <dgm:t>
        <a:bodyPr/>
        <a:lstStyle/>
        <a:p>
          <a:pPr>
            <a:defRPr cap="all"/>
          </a:pPr>
          <a:r>
            <a:rPr lang="en-US">
              <a:latin typeface="Calibri Light" panose="020F0302020204030204"/>
            </a:rPr>
            <a:t>Investing</a:t>
          </a:r>
          <a:r>
            <a:rPr lang="en-US"/>
            <a:t> in Infrastructure</a:t>
          </a:r>
        </a:p>
      </dgm:t>
    </dgm:pt>
    <dgm:pt modelId="{64010502-CCDE-4903-9197-D733C4726985}" type="parTrans" cxnId="{0BEF23B2-3F84-47D7-9FF9-1F6B7F70BBC2}">
      <dgm:prSet/>
      <dgm:spPr/>
      <dgm:t>
        <a:bodyPr/>
        <a:lstStyle/>
        <a:p>
          <a:endParaRPr lang="en-US"/>
        </a:p>
      </dgm:t>
    </dgm:pt>
    <dgm:pt modelId="{0022002C-0D8D-4E30-AE7D-B6A315DD33DB}" type="sibTrans" cxnId="{0BEF23B2-3F84-47D7-9FF9-1F6B7F70BBC2}">
      <dgm:prSet/>
      <dgm:spPr/>
      <dgm:t>
        <a:bodyPr/>
        <a:lstStyle/>
        <a:p>
          <a:endParaRPr lang="en-US"/>
        </a:p>
      </dgm:t>
    </dgm:pt>
    <dgm:pt modelId="{7FA6D16B-1A85-42F7-8378-12020A9F9976}">
      <dgm:prSet/>
      <dgm:spPr/>
      <dgm:t>
        <a:bodyPr/>
        <a:lstStyle/>
        <a:p>
          <a:pPr>
            <a:defRPr cap="all"/>
          </a:pPr>
          <a:r>
            <a:rPr lang="en-US"/>
            <a:t>Affordability Initiatives</a:t>
          </a:r>
        </a:p>
      </dgm:t>
    </dgm:pt>
    <dgm:pt modelId="{22FD8A05-412A-460E-BBC2-F166218CDF22}" type="parTrans" cxnId="{BD3A39A1-0341-4BC7-A655-308CFC7B4F9A}">
      <dgm:prSet/>
      <dgm:spPr/>
      <dgm:t>
        <a:bodyPr/>
        <a:lstStyle/>
        <a:p>
          <a:endParaRPr lang="en-US"/>
        </a:p>
      </dgm:t>
    </dgm:pt>
    <dgm:pt modelId="{4814622F-2EB0-4008-BF99-9C3275F4F127}" type="sibTrans" cxnId="{BD3A39A1-0341-4BC7-A655-308CFC7B4F9A}">
      <dgm:prSet/>
      <dgm:spPr/>
      <dgm:t>
        <a:bodyPr/>
        <a:lstStyle/>
        <a:p>
          <a:endParaRPr lang="en-US"/>
        </a:p>
      </dgm:t>
    </dgm:pt>
    <dgm:pt modelId="{118914A1-1273-4D62-A419-5FBAC08419AF}">
      <dgm:prSet/>
      <dgm:spPr/>
      <dgm:t>
        <a:bodyPr/>
        <a:lstStyle/>
        <a:p>
          <a:pPr>
            <a:defRPr cap="all"/>
          </a:pPr>
          <a:r>
            <a:rPr lang="en-US"/>
            <a:t>Public Access Points</a:t>
          </a:r>
        </a:p>
      </dgm:t>
    </dgm:pt>
    <dgm:pt modelId="{E526FA5B-B671-4349-8E1A-A73ECF120DE1}" type="parTrans" cxnId="{6C4FA2E9-558D-4DDE-B24B-0B1BA722C7A4}">
      <dgm:prSet/>
      <dgm:spPr/>
      <dgm:t>
        <a:bodyPr/>
        <a:lstStyle/>
        <a:p>
          <a:endParaRPr lang="en-US"/>
        </a:p>
      </dgm:t>
    </dgm:pt>
    <dgm:pt modelId="{3ADB35DB-530F-46B4-B44D-E332C9A240FD}" type="sibTrans" cxnId="{6C4FA2E9-558D-4DDE-B24B-0B1BA722C7A4}">
      <dgm:prSet/>
      <dgm:spPr/>
      <dgm:t>
        <a:bodyPr/>
        <a:lstStyle/>
        <a:p>
          <a:endParaRPr lang="en-US"/>
        </a:p>
      </dgm:t>
    </dgm:pt>
    <dgm:pt modelId="{C3BACEF0-685A-4FF7-B1BE-EF1999F12646}" type="pres">
      <dgm:prSet presAssocID="{29B73E46-E306-4453-81D2-F88EE7EB82B3}" presName="diagram" presStyleCnt="0">
        <dgm:presLayoutVars>
          <dgm:chPref val="1"/>
          <dgm:dir/>
          <dgm:animOne val="branch"/>
          <dgm:animLvl val="lvl"/>
          <dgm:resizeHandles/>
        </dgm:presLayoutVars>
      </dgm:prSet>
      <dgm:spPr/>
    </dgm:pt>
    <dgm:pt modelId="{08A31CF0-0C1D-4488-802A-846606670DA4}" type="pres">
      <dgm:prSet presAssocID="{FE4AA04B-AA83-49AB-BA1A-400E50EE0258}" presName="root" presStyleCnt="0"/>
      <dgm:spPr/>
    </dgm:pt>
    <dgm:pt modelId="{113FB7AC-595E-4F61-8D35-6CD8EE234684}" type="pres">
      <dgm:prSet presAssocID="{FE4AA04B-AA83-49AB-BA1A-400E50EE0258}" presName="rootComposite" presStyleCnt="0"/>
      <dgm:spPr/>
    </dgm:pt>
    <dgm:pt modelId="{B7BB91F3-F69D-4EB2-9F49-DAE2DC72106F}" type="pres">
      <dgm:prSet presAssocID="{FE4AA04B-AA83-49AB-BA1A-400E50EE0258}" presName="rootText" presStyleLbl="node1" presStyleIdx="0" presStyleCnt="3"/>
      <dgm:spPr/>
    </dgm:pt>
    <dgm:pt modelId="{BC5DD256-36DB-452E-BC99-85F8F59EBFB4}" type="pres">
      <dgm:prSet presAssocID="{FE4AA04B-AA83-49AB-BA1A-400E50EE0258}" presName="rootConnector" presStyleLbl="node1" presStyleIdx="0" presStyleCnt="3"/>
      <dgm:spPr/>
    </dgm:pt>
    <dgm:pt modelId="{DE013FF4-4DCC-4FE9-9AC7-2D81FC473018}" type="pres">
      <dgm:prSet presAssocID="{FE4AA04B-AA83-49AB-BA1A-400E50EE0258}" presName="childShape" presStyleCnt="0"/>
      <dgm:spPr/>
    </dgm:pt>
    <dgm:pt modelId="{29C40884-A610-4FAE-9E8F-B17D52A025FC}" type="pres">
      <dgm:prSet presAssocID="{7FA6D16B-1A85-42F7-8378-12020A9F9976}" presName="root" presStyleCnt="0"/>
      <dgm:spPr/>
    </dgm:pt>
    <dgm:pt modelId="{7A13E728-1017-4BA4-8C0C-DE2B7CB0DD3F}" type="pres">
      <dgm:prSet presAssocID="{7FA6D16B-1A85-42F7-8378-12020A9F9976}" presName="rootComposite" presStyleCnt="0"/>
      <dgm:spPr/>
    </dgm:pt>
    <dgm:pt modelId="{A1F96D03-208A-4264-8868-E5F8918893E7}" type="pres">
      <dgm:prSet presAssocID="{7FA6D16B-1A85-42F7-8378-12020A9F9976}" presName="rootText" presStyleLbl="node1" presStyleIdx="1" presStyleCnt="3"/>
      <dgm:spPr/>
    </dgm:pt>
    <dgm:pt modelId="{09A6C0C0-261A-444E-97ED-B25D70EC0D60}" type="pres">
      <dgm:prSet presAssocID="{7FA6D16B-1A85-42F7-8378-12020A9F9976}" presName="rootConnector" presStyleLbl="node1" presStyleIdx="1" presStyleCnt="3"/>
      <dgm:spPr/>
    </dgm:pt>
    <dgm:pt modelId="{339FBA49-AEDD-4D6D-B557-92A8B2DC5F49}" type="pres">
      <dgm:prSet presAssocID="{7FA6D16B-1A85-42F7-8378-12020A9F9976}" presName="childShape" presStyleCnt="0"/>
      <dgm:spPr/>
    </dgm:pt>
    <dgm:pt modelId="{4B4E63E8-1E89-414A-A1F1-EA5A9BBDA562}" type="pres">
      <dgm:prSet presAssocID="{118914A1-1273-4D62-A419-5FBAC08419AF}" presName="root" presStyleCnt="0"/>
      <dgm:spPr/>
    </dgm:pt>
    <dgm:pt modelId="{A99A5F5E-0F64-48CE-9DDE-4710A9AE537E}" type="pres">
      <dgm:prSet presAssocID="{118914A1-1273-4D62-A419-5FBAC08419AF}" presName="rootComposite" presStyleCnt="0"/>
      <dgm:spPr/>
    </dgm:pt>
    <dgm:pt modelId="{B066C71E-D1E0-4088-9C8F-4A6987484D0E}" type="pres">
      <dgm:prSet presAssocID="{118914A1-1273-4D62-A419-5FBAC08419AF}" presName="rootText" presStyleLbl="node1" presStyleIdx="2" presStyleCnt="3"/>
      <dgm:spPr/>
    </dgm:pt>
    <dgm:pt modelId="{1A3898F7-652B-4340-A3A0-B57240C82074}" type="pres">
      <dgm:prSet presAssocID="{118914A1-1273-4D62-A419-5FBAC08419AF}" presName="rootConnector" presStyleLbl="node1" presStyleIdx="2" presStyleCnt="3"/>
      <dgm:spPr/>
    </dgm:pt>
    <dgm:pt modelId="{5E1F1E09-6F99-427C-91B0-86553FE5F06E}" type="pres">
      <dgm:prSet presAssocID="{118914A1-1273-4D62-A419-5FBAC08419AF}" presName="childShape" presStyleCnt="0"/>
      <dgm:spPr/>
    </dgm:pt>
  </dgm:ptLst>
  <dgm:cxnLst>
    <dgm:cxn modelId="{3A715446-3537-4D80-B041-1F35048D083A}" type="presOf" srcId="{118914A1-1273-4D62-A419-5FBAC08419AF}" destId="{1A3898F7-652B-4340-A3A0-B57240C82074}" srcOrd="1" destOrd="0" presId="urn:microsoft.com/office/officeart/2005/8/layout/hierarchy3"/>
    <dgm:cxn modelId="{900BC746-53EB-49C7-9BDC-BC46D4590229}" type="presOf" srcId="{FE4AA04B-AA83-49AB-BA1A-400E50EE0258}" destId="{B7BB91F3-F69D-4EB2-9F49-DAE2DC72106F}" srcOrd="0" destOrd="0" presId="urn:microsoft.com/office/officeart/2005/8/layout/hierarchy3"/>
    <dgm:cxn modelId="{2F787F94-17B5-4AB1-95AA-53D492C3B5D7}" type="presOf" srcId="{29B73E46-E306-4453-81D2-F88EE7EB82B3}" destId="{C3BACEF0-685A-4FF7-B1BE-EF1999F12646}" srcOrd="0" destOrd="0" presId="urn:microsoft.com/office/officeart/2005/8/layout/hierarchy3"/>
    <dgm:cxn modelId="{BD3A39A1-0341-4BC7-A655-308CFC7B4F9A}" srcId="{29B73E46-E306-4453-81D2-F88EE7EB82B3}" destId="{7FA6D16B-1A85-42F7-8378-12020A9F9976}" srcOrd="1" destOrd="0" parTransId="{22FD8A05-412A-460E-BBC2-F166218CDF22}" sibTransId="{4814622F-2EB0-4008-BF99-9C3275F4F127}"/>
    <dgm:cxn modelId="{0BEF23B2-3F84-47D7-9FF9-1F6B7F70BBC2}" srcId="{29B73E46-E306-4453-81D2-F88EE7EB82B3}" destId="{FE4AA04B-AA83-49AB-BA1A-400E50EE0258}" srcOrd="0" destOrd="0" parTransId="{64010502-CCDE-4903-9197-D733C4726985}" sibTransId="{0022002C-0D8D-4E30-AE7D-B6A315DD33DB}"/>
    <dgm:cxn modelId="{631D86E5-8106-481D-AB0F-85E18B0D0843}" type="presOf" srcId="{118914A1-1273-4D62-A419-5FBAC08419AF}" destId="{B066C71E-D1E0-4088-9C8F-4A6987484D0E}" srcOrd="0" destOrd="0" presId="urn:microsoft.com/office/officeart/2005/8/layout/hierarchy3"/>
    <dgm:cxn modelId="{6C4FA2E9-558D-4DDE-B24B-0B1BA722C7A4}" srcId="{29B73E46-E306-4453-81D2-F88EE7EB82B3}" destId="{118914A1-1273-4D62-A419-5FBAC08419AF}" srcOrd="2" destOrd="0" parTransId="{E526FA5B-B671-4349-8E1A-A73ECF120DE1}" sibTransId="{3ADB35DB-530F-46B4-B44D-E332C9A240FD}"/>
    <dgm:cxn modelId="{914E36EA-983A-446C-B9A1-137E01A7EDB3}" type="presOf" srcId="{7FA6D16B-1A85-42F7-8378-12020A9F9976}" destId="{A1F96D03-208A-4264-8868-E5F8918893E7}" srcOrd="0" destOrd="0" presId="urn:microsoft.com/office/officeart/2005/8/layout/hierarchy3"/>
    <dgm:cxn modelId="{4B3724F5-6EAE-4507-A883-26F87D4A9151}" type="presOf" srcId="{7FA6D16B-1A85-42F7-8378-12020A9F9976}" destId="{09A6C0C0-261A-444E-97ED-B25D70EC0D60}" srcOrd="1" destOrd="0" presId="urn:microsoft.com/office/officeart/2005/8/layout/hierarchy3"/>
    <dgm:cxn modelId="{12B63BFA-3AFB-446E-B3EC-F7F7BE8D319E}" type="presOf" srcId="{FE4AA04B-AA83-49AB-BA1A-400E50EE0258}" destId="{BC5DD256-36DB-452E-BC99-85F8F59EBFB4}" srcOrd="1" destOrd="0" presId="urn:microsoft.com/office/officeart/2005/8/layout/hierarchy3"/>
    <dgm:cxn modelId="{D845CC2F-DECA-4511-A12C-A7072805E3AF}" type="presParOf" srcId="{C3BACEF0-685A-4FF7-B1BE-EF1999F12646}" destId="{08A31CF0-0C1D-4488-802A-846606670DA4}" srcOrd="0" destOrd="0" presId="urn:microsoft.com/office/officeart/2005/8/layout/hierarchy3"/>
    <dgm:cxn modelId="{42A2DC77-E8B3-4058-A9C8-A0B9EE26C928}" type="presParOf" srcId="{08A31CF0-0C1D-4488-802A-846606670DA4}" destId="{113FB7AC-595E-4F61-8D35-6CD8EE234684}" srcOrd="0" destOrd="0" presId="urn:microsoft.com/office/officeart/2005/8/layout/hierarchy3"/>
    <dgm:cxn modelId="{58867708-540B-4531-AD9B-982B1C19015B}" type="presParOf" srcId="{113FB7AC-595E-4F61-8D35-6CD8EE234684}" destId="{B7BB91F3-F69D-4EB2-9F49-DAE2DC72106F}" srcOrd="0" destOrd="0" presId="urn:microsoft.com/office/officeart/2005/8/layout/hierarchy3"/>
    <dgm:cxn modelId="{0ABF571D-87AC-485C-BFE0-C246104D9768}" type="presParOf" srcId="{113FB7AC-595E-4F61-8D35-6CD8EE234684}" destId="{BC5DD256-36DB-452E-BC99-85F8F59EBFB4}" srcOrd="1" destOrd="0" presId="urn:microsoft.com/office/officeart/2005/8/layout/hierarchy3"/>
    <dgm:cxn modelId="{903D15D0-862A-4C00-917C-E6528BD44630}" type="presParOf" srcId="{08A31CF0-0C1D-4488-802A-846606670DA4}" destId="{DE013FF4-4DCC-4FE9-9AC7-2D81FC473018}" srcOrd="1" destOrd="0" presId="urn:microsoft.com/office/officeart/2005/8/layout/hierarchy3"/>
    <dgm:cxn modelId="{1C1E54CD-83F3-416F-8CE0-F1E65B3A9680}" type="presParOf" srcId="{C3BACEF0-685A-4FF7-B1BE-EF1999F12646}" destId="{29C40884-A610-4FAE-9E8F-B17D52A025FC}" srcOrd="1" destOrd="0" presId="urn:microsoft.com/office/officeart/2005/8/layout/hierarchy3"/>
    <dgm:cxn modelId="{3954A0B5-2174-4E8F-8BB1-E3F0B48CA895}" type="presParOf" srcId="{29C40884-A610-4FAE-9E8F-B17D52A025FC}" destId="{7A13E728-1017-4BA4-8C0C-DE2B7CB0DD3F}" srcOrd="0" destOrd="0" presId="urn:microsoft.com/office/officeart/2005/8/layout/hierarchy3"/>
    <dgm:cxn modelId="{82AAC212-C823-4065-B12D-CD8543DA6641}" type="presParOf" srcId="{7A13E728-1017-4BA4-8C0C-DE2B7CB0DD3F}" destId="{A1F96D03-208A-4264-8868-E5F8918893E7}" srcOrd="0" destOrd="0" presId="urn:microsoft.com/office/officeart/2005/8/layout/hierarchy3"/>
    <dgm:cxn modelId="{E20742EB-9C9D-4A57-A3D3-5F04A0B5A375}" type="presParOf" srcId="{7A13E728-1017-4BA4-8C0C-DE2B7CB0DD3F}" destId="{09A6C0C0-261A-444E-97ED-B25D70EC0D60}" srcOrd="1" destOrd="0" presId="urn:microsoft.com/office/officeart/2005/8/layout/hierarchy3"/>
    <dgm:cxn modelId="{FF96EF26-3153-42AD-AE60-65BDA437465F}" type="presParOf" srcId="{29C40884-A610-4FAE-9E8F-B17D52A025FC}" destId="{339FBA49-AEDD-4D6D-B557-92A8B2DC5F49}" srcOrd="1" destOrd="0" presId="urn:microsoft.com/office/officeart/2005/8/layout/hierarchy3"/>
    <dgm:cxn modelId="{1E24C63C-E8B8-43CF-8343-CC79A4F88E53}" type="presParOf" srcId="{C3BACEF0-685A-4FF7-B1BE-EF1999F12646}" destId="{4B4E63E8-1E89-414A-A1F1-EA5A9BBDA562}" srcOrd="2" destOrd="0" presId="urn:microsoft.com/office/officeart/2005/8/layout/hierarchy3"/>
    <dgm:cxn modelId="{C68C8FE7-2DED-4648-9865-71C851E2B451}" type="presParOf" srcId="{4B4E63E8-1E89-414A-A1F1-EA5A9BBDA562}" destId="{A99A5F5E-0F64-48CE-9DDE-4710A9AE537E}" srcOrd="0" destOrd="0" presId="urn:microsoft.com/office/officeart/2005/8/layout/hierarchy3"/>
    <dgm:cxn modelId="{ED2D0997-F673-4792-9BFA-1BA1DD0C89C2}" type="presParOf" srcId="{A99A5F5E-0F64-48CE-9DDE-4710A9AE537E}" destId="{B066C71E-D1E0-4088-9C8F-4A6987484D0E}" srcOrd="0" destOrd="0" presId="urn:microsoft.com/office/officeart/2005/8/layout/hierarchy3"/>
    <dgm:cxn modelId="{3BB0E2EF-3414-48A5-96A4-0E84A83F39AF}" type="presParOf" srcId="{A99A5F5E-0F64-48CE-9DDE-4710A9AE537E}" destId="{1A3898F7-652B-4340-A3A0-B57240C82074}" srcOrd="1" destOrd="0" presId="urn:microsoft.com/office/officeart/2005/8/layout/hierarchy3"/>
    <dgm:cxn modelId="{B9E32BCA-0A8E-40F1-9C57-90FF6CE119F5}" type="presParOf" srcId="{4B4E63E8-1E89-414A-A1F1-EA5A9BBDA562}" destId="{5E1F1E09-6F99-427C-91B0-86553FE5F06E}"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3A080B-735B-4DD1-8574-98209698405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504CEF-BB89-4538-9135-20A515C4D6F0}">
      <dgm:prSet custT="1"/>
      <dgm:spPr/>
      <dgm:t>
        <a:bodyPr/>
        <a:lstStyle/>
        <a:p>
          <a:pPr>
            <a:lnSpc>
              <a:spcPct val="100000"/>
            </a:lnSpc>
          </a:pPr>
          <a:r>
            <a:rPr lang="en-US" sz="2400"/>
            <a:t>Digital literacy programs to help those who may not be familiar with technology, gain essential digital skills. Provide training in using computers, and various software applications.</a:t>
          </a:r>
        </a:p>
      </dgm:t>
    </dgm:pt>
    <dgm:pt modelId="{3DF61A26-10FB-4046-9F1E-061252E28B64}" type="parTrans" cxnId="{F0F62A15-4794-46AA-A84B-4550D90331D3}">
      <dgm:prSet/>
      <dgm:spPr/>
      <dgm:t>
        <a:bodyPr/>
        <a:lstStyle/>
        <a:p>
          <a:endParaRPr lang="en-US"/>
        </a:p>
      </dgm:t>
    </dgm:pt>
    <dgm:pt modelId="{68EF4B40-FCE9-4084-A507-AFE6CE74CE95}" type="sibTrans" cxnId="{F0F62A15-4794-46AA-A84B-4550D90331D3}">
      <dgm:prSet/>
      <dgm:spPr/>
      <dgm:t>
        <a:bodyPr/>
        <a:lstStyle/>
        <a:p>
          <a:endParaRPr lang="en-US"/>
        </a:p>
      </dgm:t>
    </dgm:pt>
    <dgm:pt modelId="{6B0E5183-C087-4751-AAA8-FD3A351C2941}">
      <dgm:prSet/>
      <dgm:spPr/>
      <dgm:t>
        <a:bodyPr/>
        <a:lstStyle/>
        <a:p>
          <a:pPr>
            <a:lnSpc>
              <a:spcPct val="100000"/>
            </a:lnSpc>
          </a:pPr>
          <a:r>
            <a:rPr lang="en-US"/>
            <a:t>Community initiatives often partner with local schools, libraries, churches, and nonprofit organizations to leverage existing resources and infrastructure. </a:t>
          </a:r>
        </a:p>
      </dgm:t>
    </dgm:pt>
    <dgm:pt modelId="{28C815CB-B641-4505-9739-C6681D6D5C73}" type="parTrans" cxnId="{CDA5CE9C-A3D7-4AFE-B643-E804C7E59DF0}">
      <dgm:prSet/>
      <dgm:spPr/>
      <dgm:t>
        <a:bodyPr/>
        <a:lstStyle/>
        <a:p>
          <a:endParaRPr lang="en-US"/>
        </a:p>
      </dgm:t>
    </dgm:pt>
    <dgm:pt modelId="{523D3913-18B5-40D5-98D1-271B1054253C}" type="sibTrans" cxnId="{CDA5CE9C-A3D7-4AFE-B643-E804C7E59DF0}">
      <dgm:prSet/>
      <dgm:spPr/>
      <dgm:t>
        <a:bodyPr/>
        <a:lstStyle/>
        <a:p>
          <a:endParaRPr lang="en-US"/>
        </a:p>
      </dgm:t>
    </dgm:pt>
    <dgm:pt modelId="{27130DFD-2DBD-429E-8E8F-8A2A3E0D08A9}">
      <dgm:prSet/>
      <dgm:spPr/>
      <dgm:t>
        <a:bodyPr/>
        <a:lstStyle/>
        <a:p>
          <a:pPr>
            <a:lnSpc>
              <a:spcPct val="100000"/>
            </a:lnSpc>
          </a:pPr>
          <a:r>
            <a:rPr lang="en-US"/>
            <a:t>Community initiatives may involve the distribution of low-cost or donated devices to ensure that residents have the means to connect to the digital world.</a:t>
          </a:r>
        </a:p>
      </dgm:t>
    </dgm:pt>
    <dgm:pt modelId="{3DB5BA8F-3989-420D-BD04-10198B34E458}" type="parTrans" cxnId="{1C53E926-9AD6-4137-8C15-EEDC65BE9C7B}">
      <dgm:prSet/>
      <dgm:spPr/>
      <dgm:t>
        <a:bodyPr/>
        <a:lstStyle/>
        <a:p>
          <a:endParaRPr lang="en-US"/>
        </a:p>
      </dgm:t>
    </dgm:pt>
    <dgm:pt modelId="{944982D9-15BD-454B-BE62-9FCC63978A3A}" type="sibTrans" cxnId="{1C53E926-9AD6-4137-8C15-EEDC65BE9C7B}">
      <dgm:prSet/>
      <dgm:spPr/>
      <dgm:t>
        <a:bodyPr/>
        <a:lstStyle/>
        <a:p>
          <a:endParaRPr lang="en-US"/>
        </a:p>
      </dgm:t>
    </dgm:pt>
    <dgm:pt modelId="{09199403-53A4-47CF-AA10-FB0D0B4A4090}" type="pres">
      <dgm:prSet presAssocID="{823A080B-735B-4DD1-8574-982096984054}" presName="root" presStyleCnt="0">
        <dgm:presLayoutVars>
          <dgm:dir/>
          <dgm:resizeHandles val="exact"/>
        </dgm:presLayoutVars>
      </dgm:prSet>
      <dgm:spPr/>
    </dgm:pt>
    <dgm:pt modelId="{AB7A7985-059B-4243-82AF-CE7B77047B95}" type="pres">
      <dgm:prSet presAssocID="{14504CEF-BB89-4538-9135-20A515C4D6F0}" presName="compNode" presStyleCnt="0"/>
      <dgm:spPr/>
    </dgm:pt>
    <dgm:pt modelId="{500E7C0D-4781-427E-927B-0C61AB799EA5}" type="pres">
      <dgm:prSet presAssocID="{14504CEF-BB89-4538-9135-20A515C4D6F0}" presName="bgRect" presStyleLbl="bgShp" presStyleIdx="0" presStyleCnt="3" custLinFactNeighborY="5344"/>
      <dgm:spPr/>
    </dgm:pt>
    <dgm:pt modelId="{D4B217F4-208C-49BE-8180-50B458D606B7}" type="pres">
      <dgm:prSet presAssocID="{14504CEF-BB89-4538-9135-20A515C4D6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51BE5E80-0AA4-4FAF-A2A8-A78AAFD020FE}" type="pres">
      <dgm:prSet presAssocID="{14504CEF-BB89-4538-9135-20A515C4D6F0}" presName="spaceRect" presStyleCnt="0"/>
      <dgm:spPr/>
    </dgm:pt>
    <dgm:pt modelId="{7C64A6D5-18E1-4F96-A111-5D23D656C5E7}" type="pres">
      <dgm:prSet presAssocID="{14504CEF-BB89-4538-9135-20A515C4D6F0}" presName="parTx" presStyleLbl="revTx" presStyleIdx="0" presStyleCnt="3">
        <dgm:presLayoutVars>
          <dgm:chMax val="0"/>
          <dgm:chPref val="0"/>
        </dgm:presLayoutVars>
      </dgm:prSet>
      <dgm:spPr/>
    </dgm:pt>
    <dgm:pt modelId="{1F16B04E-0D73-4875-BB90-5E0456214080}" type="pres">
      <dgm:prSet presAssocID="{68EF4B40-FCE9-4084-A507-AFE6CE74CE95}" presName="sibTrans" presStyleCnt="0"/>
      <dgm:spPr/>
    </dgm:pt>
    <dgm:pt modelId="{95F185FE-60F6-4E53-80B1-7C7C0A76952F}" type="pres">
      <dgm:prSet presAssocID="{6B0E5183-C087-4751-AAA8-FD3A351C2941}" presName="compNode" presStyleCnt="0"/>
      <dgm:spPr/>
    </dgm:pt>
    <dgm:pt modelId="{A881277C-D129-4EF9-9273-CEC8855A876A}" type="pres">
      <dgm:prSet presAssocID="{6B0E5183-C087-4751-AAA8-FD3A351C2941}" presName="bgRect" presStyleLbl="bgShp" presStyleIdx="1" presStyleCnt="3"/>
      <dgm:spPr/>
    </dgm:pt>
    <dgm:pt modelId="{2FFDF91E-1FEC-4BED-82A6-BB9FF0C2AEAF}" type="pres">
      <dgm:prSet presAssocID="{6B0E5183-C087-4751-AAA8-FD3A351C29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hoolhouse"/>
        </a:ext>
      </dgm:extLst>
    </dgm:pt>
    <dgm:pt modelId="{33783640-9054-4F60-B17B-3573E08F98DB}" type="pres">
      <dgm:prSet presAssocID="{6B0E5183-C087-4751-AAA8-FD3A351C2941}" presName="spaceRect" presStyleCnt="0"/>
      <dgm:spPr/>
    </dgm:pt>
    <dgm:pt modelId="{94D3BBF8-3001-4C30-B7EE-5D5CC2CFD7B2}" type="pres">
      <dgm:prSet presAssocID="{6B0E5183-C087-4751-AAA8-FD3A351C2941}" presName="parTx" presStyleLbl="revTx" presStyleIdx="1" presStyleCnt="3">
        <dgm:presLayoutVars>
          <dgm:chMax val="0"/>
          <dgm:chPref val="0"/>
        </dgm:presLayoutVars>
      </dgm:prSet>
      <dgm:spPr/>
    </dgm:pt>
    <dgm:pt modelId="{4397E031-BD5B-4FDD-BB33-5D1E03EC530F}" type="pres">
      <dgm:prSet presAssocID="{523D3913-18B5-40D5-98D1-271B1054253C}" presName="sibTrans" presStyleCnt="0"/>
      <dgm:spPr/>
    </dgm:pt>
    <dgm:pt modelId="{40B41AD6-054B-4DF8-873D-84DCD6458E23}" type="pres">
      <dgm:prSet presAssocID="{27130DFD-2DBD-429E-8E8F-8A2A3E0D08A9}" presName="compNode" presStyleCnt="0"/>
      <dgm:spPr/>
    </dgm:pt>
    <dgm:pt modelId="{37A55B78-FA5A-4393-BBB3-B0EEE57E032E}" type="pres">
      <dgm:prSet presAssocID="{27130DFD-2DBD-429E-8E8F-8A2A3E0D08A9}" presName="bgRect" presStyleLbl="bgShp" presStyleIdx="2" presStyleCnt="3"/>
      <dgm:spPr/>
    </dgm:pt>
    <dgm:pt modelId="{5BFF5141-1BC0-447F-AA81-7D0E89C73688}" type="pres">
      <dgm:prSet presAssocID="{27130DFD-2DBD-429E-8E8F-8A2A3E0D08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09343977-CDF9-4939-9538-7015DB10CA3B}" type="pres">
      <dgm:prSet presAssocID="{27130DFD-2DBD-429E-8E8F-8A2A3E0D08A9}" presName="spaceRect" presStyleCnt="0"/>
      <dgm:spPr/>
    </dgm:pt>
    <dgm:pt modelId="{F1E2B88A-4302-4FC3-ADD2-E1813A8483DA}" type="pres">
      <dgm:prSet presAssocID="{27130DFD-2DBD-429E-8E8F-8A2A3E0D08A9}" presName="parTx" presStyleLbl="revTx" presStyleIdx="2" presStyleCnt="3">
        <dgm:presLayoutVars>
          <dgm:chMax val="0"/>
          <dgm:chPref val="0"/>
        </dgm:presLayoutVars>
      </dgm:prSet>
      <dgm:spPr/>
    </dgm:pt>
  </dgm:ptLst>
  <dgm:cxnLst>
    <dgm:cxn modelId="{F0F62A15-4794-46AA-A84B-4550D90331D3}" srcId="{823A080B-735B-4DD1-8574-982096984054}" destId="{14504CEF-BB89-4538-9135-20A515C4D6F0}" srcOrd="0" destOrd="0" parTransId="{3DF61A26-10FB-4046-9F1E-061252E28B64}" sibTransId="{68EF4B40-FCE9-4084-A507-AFE6CE74CE95}"/>
    <dgm:cxn modelId="{1C53E926-9AD6-4137-8C15-EEDC65BE9C7B}" srcId="{823A080B-735B-4DD1-8574-982096984054}" destId="{27130DFD-2DBD-429E-8E8F-8A2A3E0D08A9}" srcOrd="2" destOrd="0" parTransId="{3DB5BA8F-3989-420D-BD04-10198B34E458}" sibTransId="{944982D9-15BD-454B-BE62-9FCC63978A3A}"/>
    <dgm:cxn modelId="{761CC586-D123-4ED3-BAD7-712C4110EFB1}" type="presOf" srcId="{823A080B-735B-4DD1-8574-982096984054}" destId="{09199403-53A4-47CF-AA10-FB0D0B4A4090}" srcOrd="0" destOrd="0" presId="urn:microsoft.com/office/officeart/2018/2/layout/IconVerticalSolidList"/>
    <dgm:cxn modelId="{CDA5CE9C-A3D7-4AFE-B643-E804C7E59DF0}" srcId="{823A080B-735B-4DD1-8574-982096984054}" destId="{6B0E5183-C087-4751-AAA8-FD3A351C2941}" srcOrd="1" destOrd="0" parTransId="{28C815CB-B641-4505-9739-C6681D6D5C73}" sibTransId="{523D3913-18B5-40D5-98D1-271B1054253C}"/>
    <dgm:cxn modelId="{63F97EB7-CBB5-473D-B694-B832C2B19BCF}" type="presOf" srcId="{27130DFD-2DBD-429E-8E8F-8A2A3E0D08A9}" destId="{F1E2B88A-4302-4FC3-ADD2-E1813A8483DA}" srcOrd="0" destOrd="0" presId="urn:microsoft.com/office/officeart/2018/2/layout/IconVerticalSolidList"/>
    <dgm:cxn modelId="{A44632BB-A5E1-46B4-818D-B6F1E6F6E0E6}" type="presOf" srcId="{14504CEF-BB89-4538-9135-20A515C4D6F0}" destId="{7C64A6D5-18E1-4F96-A111-5D23D656C5E7}" srcOrd="0" destOrd="0" presId="urn:microsoft.com/office/officeart/2018/2/layout/IconVerticalSolidList"/>
    <dgm:cxn modelId="{5175D0EF-D8C1-41F8-9964-7FA36CA4E98C}" type="presOf" srcId="{6B0E5183-C087-4751-AAA8-FD3A351C2941}" destId="{94D3BBF8-3001-4C30-B7EE-5D5CC2CFD7B2}" srcOrd="0" destOrd="0" presId="urn:microsoft.com/office/officeart/2018/2/layout/IconVerticalSolidList"/>
    <dgm:cxn modelId="{F261353B-1B48-431E-80CB-2B4F033B9C7C}" type="presParOf" srcId="{09199403-53A4-47CF-AA10-FB0D0B4A4090}" destId="{AB7A7985-059B-4243-82AF-CE7B77047B95}" srcOrd="0" destOrd="0" presId="urn:microsoft.com/office/officeart/2018/2/layout/IconVerticalSolidList"/>
    <dgm:cxn modelId="{A339F73F-0FA3-4A64-BC45-D9E2E0FFAB84}" type="presParOf" srcId="{AB7A7985-059B-4243-82AF-CE7B77047B95}" destId="{500E7C0D-4781-427E-927B-0C61AB799EA5}" srcOrd="0" destOrd="0" presId="urn:microsoft.com/office/officeart/2018/2/layout/IconVerticalSolidList"/>
    <dgm:cxn modelId="{524274A9-EF43-436B-8AA8-AC1A96F739D5}" type="presParOf" srcId="{AB7A7985-059B-4243-82AF-CE7B77047B95}" destId="{D4B217F4-208C-49BE-8180-50B458D606B7}" srcOrd="1" destOrd="0" presId="urn:microsoft.com/office/officeart/2018/2/layout/IconVerticalSolidList"/>
    <dgm:cxn modelId="{94250A73-AAC9-43CC-BB02-A43CD3D2B65E}" type="presParOf" srcId="{AB7A7985-059B-4243-82AF-CE7B77047B95}" destId="{51BE5E80-0AA4-4FAF-A2A8-A78AAFD020FE}" srcOrd="2" destOrd="0" presId="urn:microsoft.com/office/officeart/2018/2/layout/IconVerticalSolidList"/>
    <dgm:cxn modelId="{A4BDE497-B3B8-4906-91F1-D6B7BAFBC7B6}" type="presParOf" srcId="{AB7A7985-059B-4243-82AF-CE7B77047B95}" destId="{7C64A6D5-18E1-4F96-A111-5D23D656C5E7}" srcOrd="3" destOrd="0" presId="urn:microsoft.com/office/officeart/2018/2/layout/IconVerticalSolidList"/>
    <dgm:cxn modelId="{25F8C50B-59B5-4CAE-AB29-2ABD5332ADAB}" type="presParOf" srcId="{09199403-53A4-47CF-AA10-FB0D0B4A4090}" destId="{1F16B04E-0D73-4875-BB90-5E0456214080}" srcOrd="1" destOrd="0" presId="urn:microsoft.com/office/officeart/2018/2/layout/IconVerticalSolidList"/>
    <dgm:cxn modelId="{5062A05F-0710-4A0D-AD77-481061E0327E}" type="presParOf" srcId="{09199403-53A4-47CF-AA10-FB0D0B4A4090}" destId="{95F185FE-60F6-4E53-80B1-7C7C0A76952F}" srcOrd="2" destOrd="0" presId="urn:microsoft.com/office/officeart/2018/2/layout/IconVerticalSolidList"/>
    <dgm:cxn modelId="{0B98B2A0-0210-492E-BC50-D29F2EEADDCE}" type="presParOf" srcId="{95F185FE-60F6-4E53-80B1-7C7C0A76952F}" destId="{A881277C-D129-4EF9-9273-CEC8855A876A}" srcOrd="0" destOrd="0" presId="urn:microsoft.com/office/officeart/2018/2/layout/IconVerticalSolidList"/>
    <dgm:cxn modelId="{B64B7445-6E1A-43A2-BFBC-8EB7B2C54CAB}" type="presParOf" srcId="{95F185FE-60F6-4E53-80B1-7C7C0A76952F}" destId="{2FFDF91E-1FEC-4BED-82A6-BB9FF0C2AEAF}" srcOrd="1" destOrd="0" presId="urn:microsoft.com/office/officeart/2018/2/layout/IconVerticalSolidList"/>
    <dgm:cxn modelId="{6B532C48-3074-4148-A6D0-1F157B43BD8D}" type="presParOf" srcId="{95F185FE-60F6-4E53-80B1-7C7C0A76952F}" destId="{33783640-9054-4F60-B17B-3573E08F98DB}" srcOrd="2" destOrd="0" presId="urn:microsoft.com/office/officeart/2018/2/layout/IconVerticalSolidList"/>
    <dgm:cxn modelId="{D90C2B7E-9E93-45FF-954C-8D501F06109D}" type="presParOf" srcId="{95F185FE-60F6-4E53-80B1-7C7C0A76952F}" destId="{94D3BBF8-3001-4C30-B7EE-5D5CC2CFD7B2}" srcOrd="3" destOrd="0" presId="urn:microsoft.com/office/officeart/2018/2/layout/IconVerticalSolidList"/>
    <dgm:cxn modelId="{BDA52614-96FA-4F01-960A-92A7257F3237}" type="presParOf" srcId="{09199403-53A4-47CF-AA10-FB0D0B4A4090}" destId="{4397E031-BD5B-4FDD-BB33-5D1E03EC530F}" srcOrd="3" destOrd="0" presId="urn:microsoft.com/office/officeart/2018/2/layout/IconVerticalSolidList"/>
    <dgm:cxn modelId="{9C5A240A-A6E2-4404-83BD-7FED13861864}" type="presParOf" srcId="{09199403-53A4-47CF-AA10-FB0D0B4A4090}" destId="{40B41AD6-054B-4DF8-873D-84DCD6458E23}" srcOrd="4" destOrd="0" presId="urn:microsoft.com/office/officeart/2018/2/layout/IconVerticalSolidList"/>
    <dgm:cxn modelId="{839E32CF-604E-4B22-B7DF-D9ACDE22D1F3}" type="presParOf" srcId="{40B41AD6-054B-4DF8-873D-84DCD6458E23}" destId="{37A55B78-FA5A-4393-BBB3-B0EEE57E032E}" srcOrd="0" destOrd="0" presId="urn:microsoft.com/office/officeart/2018/2/layout/IconVerticalSolidList"/>
    <dgm:cxn modelId="{2C67A836-5861-40F5-9704-99B2ABF0BEA7}" type="presParOf" srcId="{40B41AD6-054B-4DF8-873D-84DCD6458E23}" destId="{5BFF5141-1BC0-447F-AA81-7D0E89C73688}" srcOrd="1" destOrd="0" presId="urn:microsoft.com/office/officeart/2018/2/layout/IconVerticalSolidList"/>
    <dgm:cxn modelId="{CFCCED88-0693-4DE0-8A83-AF05F7EAB475}" type="presParOf" srcId="{40B41AD6-054B-4DF8-873D-84DCD6458E23}" destId="{09343977-CDF9-4939-9538-7015DB10CA3B}" srcOrd="2" destOrd="0" presId="urn:microsoft.com/office/officeart/2018/2/layout/IconVerticalSolidList"/>
    <dgm:cxn modelId="{FBE01441-1051-4F3B-A051-94188E0F33F6}" type="presParOf" srcId="{40B41AD6-054B-4DF8-873D-84DCD6458E23}" destId="{F1E2B88A-4302-4FC3-ADD2-E1813A8483D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BB91F3-F69D-4EB2-9F49-DAE2DC72106F}">
      <dsp:nvSpPr>
        <dsp:cNvPr id="0" name=""/>
        <dsp:cNvSpPr/>
      </dsp:nvSpPr>
      <dsp:spPr>
        <a:xfrm>
          <a:off x="1298" y="1431404"/>
          <a:ext cx="3039260" cy="1519630"/>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defRPr cap="all"/>
          </a:pPr>
          <a:r>
            <a:rPr lang="en-US" sz="3000" kern="1200">
              <a:latin typeface="Calibri Light" panose="020F0302020204030204"/>
            </a:rPr>
            <a:t>Investing</a:t>
          </a:r>
          <a:r>
            <a:rPr lang="en-US" sz="3000" kern="1200"/>
            <a:t> in Infrastructure</a:t>
          </a:r>
        </a:p>
      </dsp:txBody>
      <dsp:txXfrm>
        <a:off x="45806" y="1475912"/>
        <a:ext cx="2950244" cy="1430614"/>
      </dsp:txXfrm>
    </dsp:sp>
    <dsp:sp modelId="{A1F96D03-208A-4264-8868-E5F8918893E7}">
      <dsp:nvSpPr>
        <dsp:cNvPr id="0" name=""/>
        <dsp:cNvSpPr/>
      </dsp:nvSpPr>
      <dsp:spPr>
        <a:xfrm>
          <a:off x="3800373" y="1431404"/>
          <a:ext cx="3039260" cy="1519630"/>
        </a:xfrm>
        <a:prstGeom prst="roundRect">
          <a:avLst>
            <a:gd name="adj" fmla="val 1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defRPr cap="all"/>
          </a:pPr>
          <a:r>
            <a:rPr lang="en-US" sz="3000" kern="1200"/>
            <a:t>Affordability Initiatives</a:t>
          </a:r>
        </a:p>
      </dsp:txBody>
      <dsp:txXfrm>
        <a:off x="3844881" y="1475912"/>
        <a:ext cx="2950244" cy="1430614"/>
      </dsp:txXfrm>
    </dsp:sp>
    <dsp:sp modelId="{B066C71E-D1E0-4088-9C8F-4A6987484D0E}">
      <dsp:nvSpPr>
        <dsp:cNvPr id="0" name=""/>
        <dsp:cNvSpPr/>
      </dsp:nvSpPr>
      <dsp:spPr>
        <a:xfrm>
          <a:off x="7599449" y="1431404"/>
          <a:ext cx="3039260" cy="1519630"/>
        </a:xfrm>
        <a:prstGeom prst="roundRect">
          <a:avLst>
            <a:gd name="adj" fmla="val 1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defRPr cap="all"/>
          </a:pPr>
          <a:r>
            <a:rPr lang="en-US" sz="3000" kern="1200"/>
            <a:t>Public Access Points</a:t>
          </a:r>
        </a:p>
      </dsp:txBody>
      <dsp:txXfrm>
        <a:off x="7643957" y="1475912"/>
        <a:ext cx="2950244" cy="14306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E7C0D-4781-427E-927B-0C61AB799EA5}">
      <dsp:nvSpPr>
        <dsp:cNvPr id="0" name=""/>
        <dsp:cNvSpPr/>
      </dsp:nvSpPr>
      <dsp:spPr>
        <a:xfrm>
          <a:off x="0" y="84255"/>
          <a:ext cx="10613066" cy="156412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B217F4-208C-49BE-8180-50B458D606B7}">
      <dsp:nvSpPr>
        <dsp:cNvPr id="0" name=""/>
        <dsp:cNvSpPr/>
      </dsp:nvSpPr>
      <dsp:spPr>
        <a:xfrm>
          <a:off x="473147" y="352596"/>
          <a:ext cx="860267" cy="8602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64A6D5-18E1-4F96-A111-5D23D656C5E7}">
      <dsp:nvSpPr>
        <dsp:cNvPr id="0" name=""/>
        <dsp:cNvSpPr/>
      </dsp:nvSpPr>
      <dsp:spPr>
        <a:xfrm>
          <a:off x="1806561" y="668"/>
          <a:ext cx="8806504" cy="156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36" tIns="165536" rIns="165536" bIns="165536" numCol="1" spcCol="1270" anchor="ctr" anchorCtr="0">
          <a:noAutofit/>
        </a:bodyPr>
        <a:lstStyle/>
        <a:p>
          <a:pPr marL="0" lvl="0" indent="0" algn="l" defTabSz="1066800">
            <a:lnSpc>
              <a:spcPct val="100000"/>
            </a:lnSpc>
            <a:spcBef>
              <a:spcPct val="0"/>
            </a:spcBef>
            <a:spcAft>
              <a:spcPct val="35000"/>
            </a:spcAft>
            <a:buNone/>
          </a:pPr>
          <a:r>
            <a:rPr lang="en-US" sz="2400" kern="1200"/>
            <a:t>Digital literacy programs to help those who may not be familiar with technology, gain essential digital skills. Provide training in using computers, and various software applications.</a:t>
          </a:r>
        </a:p>
      </dsp:txBody>
      <dsp:txXfrm>
        <a:off x="1806561" y="668"/>
        <a:ext cx="8806504" cy="1564122"/>
      </dsp:txXfrm>
    </dsp:sp>
    <dsp:sp modelId="{A881277C-D129-4EF9-9273-CEC8855A876A}">
      <dsp:nvSpPr>
        <dsp:cNvPr id="0" name=""/>
        <dsp:cNvSpPr/>
      </dsp:nvSpPr>
      <dsp:spPr>
        <a:xfrm>
          <a:off x="0" y="1955822"/>
          <a:ext cx="10613066" cy="156412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DF91E-1FEC-4BED-82A6-BB9FF0C2AEAF}">
      <dsp:nvSpPr>
        <dsp:cNvPr id="0" name=""/>
        <dsp:cNvSpPr/>
      </dsp:nvSpPr>
      <dsp:spPr>
        <a:xfrm>
          <a:off x="473147" y="2307749"/>
          <a:ext cx="860267" cy="8602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D3BBF8-3001-4C30-B7EE-5D5CC2CFD7B2}">
      <dsp:nvSpPr>
        <dsp:cNvPr id="0" name=""/>
        <dsp:cNvSpPr/>
      </dsp:nvSpPr>
      <dsp:spPr>
        <a:xfrm>
          <a:off x="1806561" y="1955822"/>
          <a:ext cx="8806504" cy="156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36" tIns="165536" rIns="165536" bIns="165536" numCol="1" spcCol="1270" anchor="ctr" anchorCtr="0">
          <a:noAutofit/>
        </a:bodyPr>
        <a:lstStyle/>
        <a:p>
          <a:pPr marL="0" lvl="0" indent="0" algn="l" defTabSz="1111250">
            <a:lnSpc>
              <a:spcPct val="100000"/>
            </a:lnSpc>
            <a:spcBef>
              <a:spcPct val="0"/>
            </a:spcBef>
            <a:spcAft>
              <a:spcPct val="35000"/>
            </a:spcAft>
            <a:buNone/>
          </a:pPr>
          <a:r>
            <a:rPr lang="en-US" sz="2500" kern="1200"/>
            <a:t>Community initiatives often partner with local schools, libraries, churches, and nonprofit organizations to leverage existing resources and infrastructure. </a:t>
          </a:r>
        </a:p>
      </dsp:txBody>
      <dsp:txXfrm>
        <a:off x="1806561" y="1955822"/>
        <a:ext cx="8806504" cy="1564122"/>
      </dsp:txXfrm>
    </dsp:sp>
    <dsp:sp modelId="{37A55B78-FA5A-4393-BBB3-B0EEE57E032E}">
      <dsp:nvSpPr>
        <dsp:cNvPr id="0" name=""/>
        <dsp:cNvSpPr/>
      </dsp:nvSpPr>
      <dsp:spPr>
        <a:xfrm>
          <a:off x="0" y="3910975"/>
          <a:ext cx="10613066" cy="156412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FF5141-1BC0-447F-AA81-7D0E89C73688}">
      <dsp:nvSpPr>
        <dsp:cNvPr id="0" name=""/>
        <dsp:cNvSpPr/>
      </dsp:nvSpPr>
      <dsp:spPr>
        <a:xfrm>
          <a:off x="473147" y="4262903"/>
          <a:ext cx="860267" cy="8602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2B88A-4302-4FC3-ADD2-E1813A8483DA}">
      <dsp:nvSpPr>
        <dsp:cNvPr id="0" name=""/>
        <dsp:cNvSpPr/>
      </dsp:nvSpPr>
      <dsp:spPr>
        <a:xfrm>
          <a:off x="1806561" y="3910975"/>
          <a:ext cx="8806504" cy="1564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536" tIns="165536" rIns="165536" bIns="165536" numCol="1" spcCol="1270" anchor="ctr" anchorCtr="0">
          <a:noAutofit/>
        </a:bodyPr>
        <a:lstStyle/>
        <a:p>
          <a:pPr marL="0" lvl="0" indent="0" algn="l" defTabSz="1111250">
            <a:lnSpc>
              <a:spcPct val="100000"/>
            </a:lnSpc>
            <a:spcBef>
              <a:spcPct val="0"/>
            </a:spcBef>
            <a:spcAft>
              <a:spcPct val="35000"/>
            </a:spcAft>
            <a:buNone/>
          </a:pPr>
          <a:r>
            <a:rPr lang="en-US" sz="2500" kern="1200"/>
            <a:t>Community initiatives may involve the distribution of low-cost or donated devices to ensure that residents have the means to connect to the digital world.</a:t>
          </a:r>
        </a:p>
      </dsp:txBody>
      <dsp:txXfrm>
        <a:off x="1806561" y="3910975"/>
        <a:ext cx="8806504" cy="15641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172682-4A87-4DFF-90CF-A1504A16EE59}" type="datetimeFigureOut">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DD044-B026-4250-BACD-5F99EF676890}" type="slidenum">
              <a:t>‹#›</a:t>
            </a:fld>
            <a:endParaRPr lang="en-US"/>
          </a:p>
        </p:txBody>
      </p:sp>
    </p:spTree>
    <p:extLst>
      <p:ext uri="{BB962C8B-B14F-4D97-AF65-F5344CB8AC3E}">
        <p14:creationId xmlns:p14="http://schemas.microsoft.com/office/powerpoint/2010/main" val="2749876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healthcare digital divide, is a term that describes the disparities in access to and utilization of digital technologies and information in the context of healthcare. It signifies the unequal distribution of digital resources and tools that are increasingly essential for managing and accessing healthcare services and information. This divide can manifest in various ways and can affect individuals and communities differently.</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49DD044-B026-4250-BACD-5F99EF676890}" type="slidenum">
              <a:t>11</a:t>
            </a:fld>
            <a:endParaRPr lang="en-US"/>
          </a:p>
        </p:txBody>
      </p:sp>
    </p:spTree>
    <p:extLst>
      <p:ext uri="{BB962C8B-B14F-4D97-AF65-F5344CB8AC3E}">
        <p14:creationId xmlns:p14="http://schemas.microsoft.com/office/powerpoint/2010/main" val="395020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digital divide often exacerbates income inequality. People who lack access to digital technologies may miss out on economic opportunities, such as remote work, online learning, and e-commerce. This can lead to a wider income gap between those with digital access and those without.</a:t>
            </a:r>
          </a:p>
          <a:p>
            <a:r>
              <a:rPr lang="en-US"/>
              <a:t>In the digital age , Limited Employment Opportunities is also the problem, many job opportunities require digital skills. Those who lack access to the internet and digital devices may find it challenging to access job listings, apply for positions, and develop the skills needed for modern workplaces.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49DD044-B026-4250-BACD-5F99EF676890}" type="slidenum">
              <a:t>12</a:t>
            </a:fld>
            <a:endParaRPr lang="en-US"/>
          </a:p>
        </p:txBody>
      </p:sp>
    </p:spTree>
    <p:extLst>
      <p:ext uri="{BB962C8B-B14F-4D97-AF65-F5344CB8AC3E}">
        <p14:creationId xmlns:p14="http://schemas.microsoft.com/office/powerpoint/2010/main" val="3353101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Social and civic engagement are important concepts related to the active participation of individuals in society and their involvement in the political and civic processes that shape the community and the nation.</a:t>
            </a:r>
          </a:p>
          <a:p>
            <a:r>
              <a:rPr lang="en-US"/>
              <a:t>In the digital age, social media platforms have become essential for maintaining social connections. Those with access to the internet can more easily engage with friends, family, and peers, strengthening social bonds and community ties.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49DD044-B026-4250-BACD-5F99EF676890}" type="slidenum">
              <a:rPr lang="en-US"/>
              <a:t>13</a:t>
            </a:fld>
            <a:endParaRPr lang="en-US"/>
          </a:p>
        </p:txBody>
      </p:sp>
    </p:spTree>
    <p:extLst>
      <p:ext uri="{BB962C8B-B14F-4D97-AF65-F5344CB8AC3E}">
        <p14:creationId xmlns:p14="http://schemas.microsoft.com/office/powerpoint/2010/main" val="4132932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Future prospects may include a focus on government policies and regulations aimed at reducing the digital divide. Net neutrality, digital inclusion initiatives, and privacy laws can significantly impact the accessibility of technology.</a:t>
            </a:r>
          </a:p>
          <a:p>
            <a:r>
              <a:rPr lang="en-US"/>
              <a:t>The digital divide has prompted innovative solutions, such as low-cost smartphones, community Wi-Fi initiatives, and digital literacy programs. These innovations are likely to continue and evolve in the future.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49DD044-B026-4250-BACD-5F99EF676890}" type="slidenum">
              <a:rPr lang="en-US"/>
              <a:t>14</a:t>
            </a:fld>
            <a:endParaRPr lang="en-US"/>
          </a:p>
        </p:txBody>
      </p:sp>
    </p:spTree>
    <p:extLst>
      <p:ext uri="{BB962C8B-B14F-4D97-AF65-F5344CB8AC3E}">
        <p14:creationId xmlns:p14="http://schemas.microsoft.com/office/powerpoint/2010/main" val="67138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Lack of digital literacy in some populations can result in a lack of understanding about online privacy risks and the importance of safeguarding personal data.</a:t>
            </a:r>
          </a:p>
          <a:p>
            <a:r>
              <a:rPr lang="en-US"/>
              <a:t>Enact and enforce laws and regulations that protect individuals' privacy and personal data online, irrespective of their digital access and literacy.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49DD044-B026-4250-BACD-5F99EF676890}" type="slidenum">
              <a:rPr lang="en-US"/>
              <a:t>15</a:t>
            </a:fld>
            <a:endParaRPr lang="en-US"/>
          </a:p>
        </p:txBody>
      </p:sp>
    </p:spTree>
    <p:extLst>
      <p:ext uri="{BB962C8B-B14F-4D97-AF65-F5344CB8AC3E}">
        <p14:creationId xmlns:p14="http://schemas.microsoft.com/office/powerpoint/2010/main" val="3609375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2628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62551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04604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4B4B-708D-8931-EB85-C7C361695D4C}"/>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A4296C-53FF-F09C-D36D-80130E4140B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B8EF3-6563-9932-B591-F6CD9EEAE092}"/>
              </a:ext>
            </a:extLst>
          </p:cNvPr>
          <p:cNvSpPr>
            <a:spLocks noGrp="1"/>
          </p:cNvSpPr>
          <p:nvPr>
            <p:ph type="dt" sz="half" idx="10"/>
          </p:nvPr>
        </p:nvSpPr>
        <p:spPr/>
        <p:txBody>
          <a:bodyPr/>
          <a:lstStyle/>
          <a:p>
            <a:fld id="{54C02E09-4484-4949-9D1C-76CCFA292CA3}" type="datetimeFigureOut">
              <a:rPr lang="en-IN" smtClean="0"/>
              <a:t>18-10-2023</a:t>
            </a:fld>
            <a:endParaRPr lang="en-IN"/>
          </a:p>
        </p:txBody>
      </p:sp>
      <p:sp>
        <p:nvSpPr>
          <p:cNvPr id="5" name="Footer Placeholder 4">
            <a:extLst>
              <a:ext uri="{FF2B5EF4-FFF2-40B4-BE49-F238E27FC236}">
                <a16:creationId xmlns:a16="http://schemas.microsoft.com/office/drawing/2014/main" id="{F926BA83-F2BC-7E3F-357D-1F879FE37F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D7654-504D-E691-6901-6001FB9144AA}"/>
              </a:ext>
            </a:extLst>
          </p:cNvPr>
          <p:cNvSpPr>
            <a:spLocks noGrp="1"/>
          </p:cNvSpPr>
          <p:nvPr>
            <p:ph type="sldNum" sz="quarter" idx="12"/>
          </p:nvPr>
        </p:nvSpPr>
        <p:spPr/>
        <p:txBody>
          <a:bodyPr/>
          <a:lstStyle/>
          <a:p>
            <a:fld id="{7E47121A-2252-4FED-B7B6-2FF9CE2864F3}" type="slidenum">
              <a:rPr lang="en-IN" smtClean="0"/>
              <a:t>‹#›</a:t>
            </a:fld>
            <a:endParaRPr lang="en-IN"/>
          </a:p>
        </p:txBody>
      </p:sp>
    </p:spTree>
    <p:extLst>
      <p:ext uri="{BB962C8B-B14F-4D97-AF65-F5344CB8AC3E}">
        <p14:creationId xmlns:p14="http://schemas.microsoft.com/office/powerpoint/2010/main" val="2773093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BDF70-8A59-E947-426A-66DC2ED47D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15DA6AD-773D-B73D-0842-5B39D01A25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2BAE8C9-5812-69FA-E355-3D2B27F71F18}"/>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EF5D05CF-D056-8E40-50DE-E94060C764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2C280-CB46-25EC-9ACB-7701ADF64B7C}"/>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3010846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2623-D1BE-62A2-DAD6-4AEA4262C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754733-9C8F-22BB-955A-7D7C7D25AE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E9ABF5D-6FEC-ECCC-D7A9-4F1D301135CA}"/>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7C7952E3-1EE7-CF97-5CB2-BE88AEE51CF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388CF71-5978-57AB-AD77-4BEB973C7A98}"/>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2690672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3F66-7A84-25BA-5102-12158C5AB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4A3E989-7894-C204-5AC8-BB12788313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0D1385-CB75-96ED-2985-4711792BAAE7}"/>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F41C2DD0-6685-2693-3DFB-85C26FBFDB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8F73FE-E570-D8B8-2D07-3B259B3CAEDD}"/>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39981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6A29F-9E2F-4248-298F-E291AB04F66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9E111AA-8941-A7A3-1177-95BE04B0EB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26C8878-C756-2903-494C-C4AFD3A0E5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5B4353C-BFB0-5594-1EBC-A201FDC34D3C}"/>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6" name="Footer Placeholder 5">
            <a:extLst>
              <a:ext uri="{FF2B5EF4-FFF2-40B4-BE49-F238E27FC236}">
                <a16:creationId xmlns:a16="http://schemas.microsoft.com/office/drawing/2014/main" id="{9DF677EA-0459-9805-27DB-9D589BCDE5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314BC5-AAFF-7CE3-84C6-A6A05A57F1B7}"/>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38270405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9272-E854-DE6A-359B-E80C8B536D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CF9B44-4270-21BE-2F30-841325E4EC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FA4B2C-D8C3-DA5E-19C5-230304E74D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6CE1E5-D151-4054-1A04-9313220024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FD1BC3-6353-2DC2-5963-640CED2B76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11C3627-AC3F-1FAA-E2E1-CA6D004F02EE}"/>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8" name="Footer Placeholder 7">
            <a:extLst>
              <a:ext uri="{FF2B5EF4-FFF2-40B4-BE49-F238E27FC236}">
                <a16:creationId xmlns:a16="http://schemas.microsoft.com/office/drawing/2014/main" id="{C5034CBC-1D32-086C-87E6-6CB01129B39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8B78EF5-5527-7790-F3E7-E5505D632B4D}"/>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14933250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70078-796E-F18F-5DFC-9D7DD2F58B4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4CA17B3-0168-8994-9D43-D03B87AC3F4B}"/>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4" name="Footer Placeholder 3">
            <a:extLst>
              <a:ext uri="{FF2B5EF4-FFF2-40B4-BE49-F238E27FC236}">
                <a16:creationId xmlns:a16="http://schemas.microsoft.com/office/drawing/2014/main" id="{722017A3-A11D-9635-73AE-306538BC139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30DBA51-D642-8DAC-AD55-128EBF615CFA}"/>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23633141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87169D-C69F-E717-3E4F-A24053777395}"/>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3" name="Footer Placeholder 2">
            <a:extLst>
              <a:ext uri="{FF2B5EF4-FFF2-40B4-BE49-F238E27FC236}">
                <a16:creationId xmlns:a16="http://schemas.microsoft.com/office/drawing/2014/main" id="{E1171610-6A4D-98F2-C9B7-72035D7F548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A47DA7F-E52E-1705-C80E-EC3A50BB1AC1}"/>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2160243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80343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2D582-B303-606F-001A-6BEBF8AED3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C350D2A-03EC-049B-5A85-FCF2335FB5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CA80E20-D629-6545-6961-1CA2FAEBAF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792C69-1C77-D913-9988-F7768FF6CFFF}"/>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6" name="Footer Placeholder 5">
            <a:extLst>
              <a:ext uri="{FF2B5EF4-FFF2-40B4-BE49-F238E27FC236}">
                <a16:creationId xmlns:a16="http://schemas.microsoft.com/office/drawing/2014/main" id="{893D1F82-96A4-E405-9907-379C7077B4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2802F2-16EA-2097-0871-751D0A8059BE}"/>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66330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B6D77-F1A4-5D08-72BA-28FBA8D507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A2616C9-F6D6-8D3E-3C27-68EA8FD378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64A8E70-97D4-89F3-2F58-A6993E9EBA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E2906-4E2E-96CC-CE1F-1BB83BBDAA40}"/>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6" name="Footer Placeholder 5">
            <a:extLst>
              <a:ext uri="{FF2B5EF4-FFF2-40B4-BE49-F238E27FC236}">
                <a16:creationId xmlns:a16="http://schemas.microsoft.com/office/drawing/2014/main" id="{05A273C3-828D-BA5F-A6B5-4E8A1348DC9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D74D28E-A9AB-BA4D-EDC9-524E8CCBDE7B}"/>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1818487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97AA4-5CB8-292F-E27D-72A740083E6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0A9DDB-2484-91C0-2476-B4FD967012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D7BFC5-D185-7180-F61E-67B3D7221425}"/>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D8D2B164-4818-C535-193F-5F8B2C1010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FACBE1-7F92-92CF-9442-D900AE240F09}"/>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3461984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9EAC9-E11E-5102-DA35-8F0AB00709C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E23EC45-8065-6361-5C3C-5EFCB481E3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C4F7F7-D0D6-7A6E-0200-54024959F929}"/>
              </a:ext>
            </a:extLst>
          </p:cNvPr>
          <p:cNvSpPr>
            <a:spLocks noGrp="1"/>
          </p:cNvSpPr>
          <p:nvPr>
            <p:ph type="dt" sz="half" idx="10"/>
          </p:nvPr>
        </p:nvSpPr>
        <p:spPr/>
        <p:txBody>
          <a:body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4530111A-33BD-F120-81C0-2B99C2DC10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44F8216-AFD4-B2D1-EBB2-4513A1B84747}"/>
              </a:ext>
            </a:extLst>
          </p:cNvPr>
          <p:cNvSpPr>
            <a:spLocks noGrp="1"/>
          </p:cNvSpPr>
          <p:nvPr>
            <p:ph type="sldNum" sz="quarter" idx="12"/>
          </p:nvPr>
        </p:nvSpPr>
        <p:spPr/>
        <p:txBody>
          <a:bodyPr/>
          <a:lstStyle/>
          <a:p>
            <a:fld id="{4F3CC677-F100-4F1A-B04B-FB56E500CC9C}" type="slidenum">
              <a:rPr lang="en-IN" smtClean="0"/>
              <a:t>‹#›</a:t>
            </a:fld>
            <a:endParaRPr lang="en-IN"/>
          </a:p>
        </p:txBody>
      </p:sp>
    </p:spTree>
    <p:extLst>
      <p:ext uri="{BB962C8B-B14F-4D97-AF65-F5344CB8AC3E}">
        <p14:creationId xmlns:p14="http://schemas.microsoft.com/office/powerpoint/2010/main" val="1160305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E4B4B-708D-8931-EB85-C7C361695D4C}"/>
              </a:ext>
            </a:extLst>
          </p:cNvPr>
          <p:cNvSpPr>
            <a:spLocks noGrp="1"/>
          </p:cNvSpPr>
          <p:nvPr>
            <p:ph type="title"/>
          </p:nvPr>
        </p:nvSpPr>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8A4296C-53FF-F09C-D36D-80130E4140B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1B8EF3-6563-9932-B591-F6CD9EEAE092}"/>
              </a:ext>
            </a:extLst>
          </p:cNvPr>
          <p:cNvSpPr>
            <a:spLocks noGrp="1"/>
          </p:cNvSpPr>
          <p:nvPr>
            <p:ph type="dt" sz="half" idx="10"/>
          </p:nvPr>
        </p:nvSpPr>
        <p:spPr/>
        <p:txBody>
          <a:bodyPr/>
          <a:lstStyle/>
          <a:p>
            <a:fld id="{54C02E09-4484-4949-9D1C-76CCFA292CA3}" type="datetimeFigureOut">
              <a:rPr lang="en-IN" smtClean="0"/>
              <a:t>18-10-2023</a:t>
            </a:fld>
            <a:endParaRPr lang="en-IN"/>
          </a:p>
        </p:txBody>
      </p:sp>
      <p:sp>
        <p:nvSpPr>
          <p:cNvPr id="5" name="Footer Placeholder 4">
            <a:extLst>
              <a:ext uri="{FF2B5EF4-FFF2-40B4-BE49-F238E27FC236}">
                <a16:creationId xmlns:a16="http://schemas.microsoft.com/office/drawing/2014/main" id="{F926BA83-F2BC-7E3F-357D-1F879FE37F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BD7654-504D-E691-6901-6001FB9144AA}"/>
              </a:ext>
            </a:extLst>
          </p:cNvPr>
          <p:cNvSpPr>
            <a:spLocks noGrp="1"/>
          </p:cNvSpPr>
          <p:nvPr>
            <p:ph type="sldNum" sz="quarter" idx="12"/>
          </p:nvPr>
        </p:nvSpPr>
        <p:spPr/>
        <p:txBody>
          <a:bodyPr/>
          <a:lstStyle/>
          <a:p>
            <a:fld id="{7E47121A-2252-4FED-B7B6-2FF9CE2864F3}" type="slidenum">
              <a:rPr lang="en-IN" smtClean="0"/>
              <a:t>‹#›</a:t>
            </a:fld>
            <a:endParaRPr lang="en-IN"/>
          </a:p>
        </p:txBody>
      </p:sp>
    </p:spTree>
    <p:extLst>
      <p:ext uri="{BB962C8B-B14F-4D97-AF65-F5344CB8AC3E}">
        <p14:creationId xmlns:p14="http://schemas.microsoft.com/office/powerpoint/2010/main" val="975353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42556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94347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205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4085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97982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85339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2260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83629466"/>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60945B-6787-1F11-BA7D-C2C30E9DFC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4F3B46C-90CF-8B8B-73C8-9F15EB4E37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56B2FD2-D168-22F3-12F9-C6D52BA735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E6A64D-0B2C-4BE4-A3ED-75AEFB6883DC}" type="datetimeFigureOut">
              <a:rPr lang="en-IN" smtClean="0"/>
              <a:t>18-10-2023</a:t>
            </a:fld>
            <a:endParaRPr lang="en-IN"/>
          </a:p>
        </p:txBody>
      </p:sp>
      <p:sp>
        <p:nvSpPr>
          <p:cNvPr id="5" name="Footer Placeholder 4">
            <a:extLst>
              <a:ext uri="{FF2B5EF4-FFF2-40B4-BE49-F238E27FC236}">
                <a16:creationId xmlns:a16="http://schemas.microsoft.com/office/drawing/2014/main" id="{7FC7ED97-9B9F-9DD1-46D1-09BAF518DB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1DBEC66-195A-D701-13E4-C4B62E095D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CC677-F100-4F1A-B04B-FB56E500CC9C}" type="slidenum">
              <a:rPr lang="en-IN" smtClean="0"/>
              <a:t>‹#›</a:t>
            </a:fld>
            <a:endParaRPr lang="en-IN"/>
          </a:p>
        </p:txBody>
      </p:sp>
    </p:spTree>
    <p:extLst>
      <p:ext uri="{BB962C8B-B14F-4D97-AF65-F5344CB8AC3E}">
        <p14:creationId xmlns:p14="http://schemas.microsoft.com/office/powerpoint/2010/main" val="3296841169"/>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thelogicalindian.com/responsiblebusiness/breaking-barriers-inspiring-stories-of-women-entrepreneurs-41263?infinitescroll=1" TargetMode="Externa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B_6995D5A9.xm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hyperlink" Target="https://creativecommons.org/licenses/by-nc/3.0/" TargetMode="External"/><Relationship Id="rId4" Type="http://schemas.openxmlformats.org/officeDocument/2006/relationships/hyperlink" Target="https://letsrethinkthis.com/economies/the-digital-divide.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854DEE1C-7FD6-4FA0-A96A-BDF952F19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3253AF-725C-5B28-FAC3-272828C269C6}"/>
              </a:ext>
            </a:extLst>
          </p:cNvPr>
          <p:cNvSpPr>
            <a:spLocks noGrp="1"/>
          </p:cNvSpPr>
          <p:nvPr>
            <p:ph type="ctrTitle"/>
          </p:nvPr>
        </p:nvSpPr>
        <p:spPr>
          <a:xfrm>
            <a:off x="1524000" y="3976820"/>
            <a:ext cx="9144000" cy="1193138"/>
          </a:xfrm>
        </p:spPr>
        <p:txBody>
          <a:bodyPr>
            <a:normAutofit/>
          </a:bodyPr>
          <a:lstStyle/>
          <a:p>
            <a:r>
              <a:rPr lang="en-IN" sz="4400"/>
              <a:t>Digital Divide</a:t>
            </a:r>
          </a:p>
        </p:txBody>
      </p:sp>
      <p:pic>
        <p:nvPicPr>
          <p:cNvPr id="5" name="Picture 4" descr="A close-up of hands&#10;&#10;Description automatically generated">
            <a:extLst>
              <a:ext uri="{FF2B5EF4-FFF2-40B4-BE49-F238E27FC236}">
                <a16:creationId xmlns:a16="http://schemas.microsoft.com/office/drawing/2014/main" id="{1B9DF605-3C40-629A-95D3-E0F743B82D10}"/>
              </a:ext>
            </a:extLst>
          </p:cNvPr>
          <p:cNvPicPr>
            <a:picLocks noChangeAspect="1"/>
          </p:cNvPicPr>
          <p:nvPr/>
        </p:nvPicPr>
        <p:blipFill rotWithShape="1">
          <a:blip r:embed="rId2">
            <a:extLst>
              <a:ext uri="{28A0092B-C50C-407E-A947-70E740481C1C}">
                <a14:useLocalDpi xmlns:a14="http://schemas.microsoft.com/office/drawing/2010/main" val="0"/>
              </a:ext>
            </a:extLst>
          </a:blip>
          <a:srcRect t="2947" b="21503"/>
          <a:stretch/>
        </p:blipFill>
        <p:spPr>
          <a:xfrm>
            <a:off x="1644279" y="99122"/>
            <a:ext cx="8903441" cy="3766876"/>
          </a:xfrm>
          <a:custGeom>
            <a:avLst/>
            <a:gdLst/>
            <a:ahLst/>
            <a:cxnLst/>
            <a:rect l="l" t="t" r="r" b="b"/>
            <a:pathLst>
              <a:path w="8903441" h="3766876">
                <a:moveTo>
                  <a:pt x="8890380" y="1667288"/>
                </a:moveTo>
                <a:lnTo>
                  <a:pt x="8895460" y="1677046"/>
                </a:lnTo>
                <a:cubicBezTo>
                  <a:pt x="8905866" y="1703466"/>
                  <a:pt x="8906717" y="1724063"/>
                  <a:pt x="8894323" y="1729738"/>
                </a:cubicBezTo>
                <a:lnTo>
                  <a:pt x="8891365" y="1729349"/>
                </a:lnTo>
                <a:lnTo>
                  <a:pt x="8891421" y="1712412"/>
                </a:lnTo>
                <a:cubicBezTo>
                  <a:pt x="8891337" y="1700170"/>
                  <a:pt x="8891138" y="1688653"/>
                  <a:pt x="8890856" y="1678595"/>
                </a:cubicBezTo>
                <a:close/>
                <a:moveTo>
                  <a:pt x="8888451" y="1641624"/>
                </a:moveTo>
                <a:cubicBezTo>
                  <a:pt x="8888927" y="1642911"/>
                  <a:pt x="8889388" y="1647125"/>
                  <a:pt x="8889800" y="1653531"/>
                </a:cubicBezTo>
                <a:lnTo>
                  <a:pt x="8890380" y="1667288"/>
                </a:lnTo>
                <a:lnTo>
                  <a:pt x="8884645" y="1656272"/>
                </a:lnTo>
                <a:lnTo>
                  <a:pt x="8886368" y="1643902"/>
                </a:lnTo>
                <a:cubicBezTo>
                  <a:pt x="8887058" y="1640758"/>
                  <a:pt x="8887743" y="1639762"/>
                  <a:pt x="8888451" y="1641624"/>
                </a:cubicBezTo>
                <a:close/>
                <a:moveTo>
                  <a:pt x="999724" y="1241031"/>
                </a:moveTo>
                <a:cubicBezTo>
                  <a:pt x="998379" y="1242269"/>
                  <a:pt x="996554" y="1243547"/>
                  <a:pt x="995210" y="1244785"/>
                </a:cubicBezTo>
                <a:cubicBezTo>
                  <a:pt x="1005261" y="1248940"/>
                  <a:pt x="1015746" y="1252497"/>
                  <a:pt x="1025774" y="1256374"/>
                </a:cubicBezTo>
                <a:cubicBezTo>
                  <a:pt x="1037480" y="1257305"/>
                  <a:pt x="1049668" y="1258195"/>
                  <a:pt x="1060894" y="1259168"/>
                </a:cubicBezTo>
                <a:cubicBezTo>
                  <a:pt x="1040504" y="1253123"/>
                  <a:pt x="1020115" y="1247076"/>
                  <a:pt x="999724" y="1241031"/>
                </a:cubicBezTo>
                <a:close/>
                <a:moveTo>
                  <a:pt x="1319296" y="820371"/>
                </a:moveTo>
                <a:cubicBezTo>
                  <a:pt x="1421680" y="872109"/>
                  <a:pt x="1548101" y="905226"/>
                  <a:pt x="1681342" y="933268"/>
                </a:cubicBezTo>
                <a:cubicBezTo>
                  <a:pt x="1683167" y="931988"/>
                  <a:pt x="1684512" y="930751"/>
                  <a:pt x="1686338" y="929471"/>
                </a:cubicBezTo>
                <a:cubicBezTo>
                  <a:pt x="1563998" y="893197"/>
                  <a:pt x="1441635" y="856646"/>
                  <a:pt x="1319296" y="820371"/>
                </a:cubicBezTo>
                <a:close/>
                <a:moveTo>
                  <a:pt x="7894848" y="858"/>
                </a:moveTo>
                <a:cubicBezTo>
                  <a:pt x="7906700" y="3455"/>
                  <a:pt x="7910528" y="8436"/>
                  <a:pt x="7907341" y="16271"/>
                </a:cubicBezTo>
                <a:cubicBezTo>
                  <a:pt x="7902882" y="26177"/>
                  <a:pt x="7893520" y="35394"/>
                  <a:pt x="7882642" y="43904"/>
                </a:cubicBezTo>
                <a:cubicBezTo>
                  <a:pt x="7831903" y="83897"/>
                  <a:pt x="7856047" y="94090"/>
                  <a:pt x="7927648" y="93123"/>
                </a:cubicBezTo>
                <a:cubicBezTo>
                  <a:pt x="7991511" y="92274"/>
                  <a:pt x="8055318" y="85274"/>
                  <a:pt x="8119655" y="78787"/>
                </a:cubicBezTo>
                <a:cubicBezTo>
                  <a:pt x="8151329" y="75447"/>
                  <a:pt x="8152942" y="77265"/>
                  <a:pt x="8141786" y="93635"/>
                </a:cubicBezTo>
                <a:cubicBezTo>
                  <a:pt x="8123815" y="120677"/>
                  <a:pt x="8122595" y="145410"/>
                  <a:pt x="8151055" y="166138"/>
                </a:cubicBezTo>
                <a:cubicBezTo>
                  <a:pt x="8157767" y="170866"/>
                  <a:pt x="8162605" y="176318"/>
                  <a:pt x="8160811" y="183471"/>
                </a:cubicBezTo>
                <a:cubicBezTo>
                  <a:pt x="8152723" y="212724"/>
                  <a:pt x="8169841" y="236686"/>
                  <a:pt x="8187466" y="260884"/>
                </a:cubicBezTo>
                <a:cubicBezTo>
                  <a:pt x="8217175" y="301371"/>
                  <a:pt x="8254836" y="338641"/>
                  <a:pt x="8295790" y="374783"/>
                </a:cubicBezTo>
                <a:cubicBezTo>
                  <a:pt x="8324664" y="400232"/>
                  <a:pt x="8342922" y="431650"/>
                  <a:pt x="8406170" y="440370"/>
                </a:cubicBezTo>
                <a:cubicBezTo>
                  <a:pt x="8421364" y="442394"/>
                  <a:pt x="8426373" y="449790"/>
                  <a:pt x="8420903" y="459225"/>
                </a:cubicBezTo>
                <a:cubicBezTo>
                  <a:pt x="8402820" y="490474"/>
                  <a:pt x="8417534" y="514648"/>
                  <a:pt x="8450800" y="534955"/>
                </a:cubicBezTo>
                <a:cubicBezTo>
                  <a:pt x="8462563" y="542037"/>
                  <a:pt x="8458146" y="546902"/>
                  <a:pt x="8442097" y="551669"/>
                </a:cubicBezTo>
                <a:cubicBezTo>
                  <a:pt x="8423667" y="556925"/>
                  <a:pt x="8409328" y="564619"/>
                  <a:pt x="8398067" y="574282"/>
                </a:cubicBezTo>
                <a:cubicBezTo>
                  <a:pt x="8379577" y="589897"/>
                  <a:pt x="8370872" y="606612"/>
                  <a:pt x="8363634" y="623477"/>
                </a:cubicBezTo>
                <a:cubicBezTo>
                  <a:pt x="8352394" y="649929"/>
                  <a:pt x="8339133" y="675439"/>
                  <a:pt x="8295388" y="695789"/>
                </a:cubicBezTo>
                <a:cubicBezTo>
                  <a:pt x="8282368" y="701969"/>
                  <a:pt x="8271923" y="709882"/>
                  <a:pt x="8260972" y="717559"/>
                </a:cubicBezTo>
                <a:cubicBezTo>
                  <a:pt x="8264466" y="724248"/>
                  <a:pt x="8273101" y="728807"/>
                  <a:pt x="8289132" y="729358"/>
                </a:cubicBezTo>
                <a:cubicBezTo>
                  <a:pt x="8391169" y="732995"/>
                  <a:pt x="8386647" y="769770"/>
                  <a:pt x="8387346" y="810845"/>
                </a:cubicBezTo>
                <a:cubicBezTo>
                  <a:pt x="8388418" y="861681"/>
                  <a:pt x="8330862" y="890238"/>
                  <a:pt x="8259532" y="916368"/>
                </a:cubicBezTo>
                <a:cubicBezTo>
                  <a:pt x="8235122" y="925226"/>
                  <a:pt x="8199529" y="928071"/>
                  <a:pt x="8191769" y="950020"/>
                </a:cubicBezTo>
                <a:cubicBezTo>
                  <a:pt x="8234379" y="966427"/>
                  <a:pt x="8282955" y="945934"/>
                  <a:pt x="8327664" y="947606"/>
                </a:cubicBezTo>
                <a:cubicBezTo>
                  <a:pt x="8364609" y="949119"/>
                  <a:pt x="8424473" y="941347"/>
                  <a:pt x="8378206" y="982626"/>
                </a:cubicBezTo>
                <a:cubicBezTo>
                  <a:pt x="8364736" y="994722"/>
                  <a:pt x="8382242" y="1001021"/>
                  <a:pt x="8400605" y="1000529"/>
                </a:cubicBezTo>
                <a:cubicBezTo>
                  <a:pt x="8549357" y="995586"/>
                  <a:pt x="8487684" y="1076555"/>
                  <a:pt x="8538706" y="1111533"/>
                </a:cubicBezTo>
                <a:cubicBezTo>
                  <a:pt x="8553092" y="1120905"/>
                  <a:pt x="8540810" y="1141011"/>
                  <a:pt x="8520556" y="1147547"/>
                </a:cubicBezTo>
                <a:cubicBezTo>
                  <a:pt x="8392015" y="1189611"/>
                  <a:pt x="8380569" y="1263373"/>
                  <a:pt x="8322605" y="1331423"/>
                </a:cubicBezTo>
                <a:cubicBezTo>
                  <a:pt x="8393509" y="1350105"/>
                  <a:pt x="8476647" y="1348124"/>
                  <a:pt x="8552563" y="1357692"/>
                </a:cubicBezTo>
                <a:cubicBezTo>
                  <a:pt x="8631413" y="1367560"/>
                  <a:pt x="8632510" y="1380057"/>
                  <a:pt x="8572872" y="1434543"/>
                </a:cubicBezTo>
                <a:cubicBezTo>
                  <a:pt x="8740108" y="1430496"/>
                  <a:pt x="8740108" y="1430496"/>
                  <a:pt x="8695911" y="1511890"/>
                </a:cubicBezTo>
                <a:cubicBezTo>
                  <a:pt x="8766152" y="1509223"/>
                  <a:pt x="8835070" y="1574251"/>
                  <a:pt x="8873147" y="1634187"/>
                </a:cubicBezTo>
                <a:lnTo>
                  <a:pt x="8884645" y="1656272"/>
                </a:lnTo>
                <a:lnTo>
                  <a:pt x="8884254" y="1659075"/>
                </a:lnTo>
                <a:cubicBezTo>
                  <a:pt x="8882795" y="1672543"/>
                  <a:pt x="8881198" y="1691773"/>
                  <a:pt x="8879232" y="1711097"/>
                </a:cubicBezTo>
                <a:lnTo>
                  <a:pt x="8877347" y="1727504"/>
                </a:lnTo>
                <a:lnTo>
                  <a:pt x="8865337" y="1725923"/>
                </a:lnTo>
                <a:cubicBezTo>
                  <a:pt x="8855639" y="1721668"/>
                  <a:pt x="8848716" y="1720054"/>
                  <a:pt x="8843722" y="1720152"/>
                </a:cubicBezTo>
                <a:cubicBezTo>
                  <a:pt x="8828739" y="1720444"/>
                  <a:pt x="8831115" y="1736133"/>
                  <a:pt x="8828004" y="1742073"/>
                </a:cubicBezTo>
                <a:cubicBezTo>
                  <a:pt x="8817547" y="1760900"/>
                  <a:pt x="8843589" y="1770647"/>
                  <a:pt x="8861127" y="1782820"/>
                </a:cubicBezTo>
                <a:cubicBezTo>
                  <a:pt x="8867694" y="1787281"/>
                  <a:pt x="8872382" y="1766445"/>
                  <a:pt x="8875975" y="1739445"/>
                </a:cubicBezTo>
                <a:lnTo>
                  <a:pt x="8877347" y="1727504"/>
                </a:lnTo>
                <a:lnTo>
                  <a:pt x="8891365" y="1729349"/>
                </a:lnTo>
                <a:lnTo>
                  <a:pt x="8891294" y="1750579"/>
                </a:lnTo>
                <a:cubicBezTo>
                  <a:pt x="8890576" y="1802412"/>
                  <a:pt x="8887485" y="1854103"/>
                  <a:pt x="8879895" y="1858687"/>
                </a:cubicBezTo>
                <a:cubicBezTo>
                  <a:pt x="8799411" y="1907447"/>
                  <a:pt x="8858072" y="1996322"/>
                  <a:pt x="8700018" y="2022228"/>
                </a:cubicBezTo>
                <a:cubicBezTo>
                  <a:pt x="8628887" y="2034069"/>
                  <a:pt x="8597252" y="2070985"/>
                  <a:pt x="8546517" y="2094468"/>
                </a:cubicBezTo>
                <a:cubicBezTo>
                  <a:pt x="8369592" y="2175758"/>
                  <a:pt x="8254890" y="2270617"/>
                  <a:pt x="8208310" y="2391116"/>
                </a:cubicBezTo>
                <a:cubicBezTo>
                  <a:pt x="8195251" y="2424444"/>
                  <a:pt x="8137916" y="2455501"/>
                  <a:pt x="8101924" y="2486924"/>
                </a:cubicBezTo>
                <a:cubicBezTo>
                  <a:pt x="8122498" y="2506105"/>
                  <a:pt x="8219539" y="2452814"/>
                  <a:pt x="8188722" y="2510086"/>
                </a:cubicBezTo>
                <a:cubicBezTo>
                  <a:pt x="8165388" y="2553270"/>
                  <a:pt x="8098391" y="2584616"/>
                  <a:pt x="8035596" y="2614194"/>
                </a:cubicBezTo>
                <a:cubicBezTo>
                  <a:pt x="7963481" y="2647947"/>
                  <a:pt x="7883214" y="2677100"/>
                  <a:pt x="7854509" y="2730830"/>
                </a:cubicBezTo>
                <a:cubicBezTo>
                  <a:pt x="7848249" y="2742293"/>
                  <a:pt x="6341566" y="3671513"/>
                  <a:pt x="4141410" y="3763614"/>
                </a:cubicBezTo>
                <a:cubicBezTo>
                  <a:pt x="3781875" y="3778662"/>
                  <a:pt x="2353277" y="3737838"/>
                  <a:pt x="2161737" y="3718831"/>
                </a:cubicBezTo>
                <a:cubicBezTo>
                  <a:pt x="1964811" y="3699179"/>
                  <a:pt x="1793107" y="3646810"/>
                  <a:pt x="1591600" y="3635674"/>
                </a:cubicBezTo>
                <a:cubicBezTo>
                  <a:pt x="1485018" y="3629919"/>
                  <a:pt x="1381185" y="3611329"/>
                  <a:pt x="1390654" y="3531585"/>
                </a:cubicBezTo>
                <a:cubicBezTo>
                  <a:pt x="1393510" y="3508948"/>
                  <a:pt x="1364047" y="3493344"/>
                  <a:pt x="1320867" y="3503571"/>
                </a:cubicBezTo>
                <a:cubicBezTo>
                  <a:pt x="1239265" y="3523046"/>
                  <a:pt x="1198946" y="3494124"/>
                  <a:pt x="1150681" y="3474015"/>
                </a:cubicBezTo>
                <a:cubicBezTo>
                  <a:pt x="1065213" y="3438422"/>
                  <a:pt x="982868" y="3399757"/>
                  <a:pt x="851974" y="3403971"/>
                </a:cubicBezTo>
                <a:cubicBezTo>
                  <a:pt x="873994" y="3367898"/>
                  <a:pt x="917237" y="3369420"/>
                  <a:pt x="956780" y="3372944"/>
                </a:cubicBezTo>
                <a:cubicBezTo>
                  <a:pt x="1061276" y="3382521"/>
                  <a:pt x="1164043" y="3394488"/>
                  <a:pt x="1268515" y="3403788"/>
                </a:cubicBezTo>
                <a:cubicBezTo>
                  <a:pt x="1336376" y="3409863"/>
                  <a:pt x="1404651" y="3420660"/>
                  <a:pt x="1492884" y="3399484"/>
                </a:cubicBezTo>
                <a:cubicBezTo>
                  <a:pt x="1410006" y="3338199"/>
                  <a:pt x="1277736" y="3337777"/>
                  <a:pt x="1169657" y="3325996"/>
                </a:cubicBezTo>
                <a:cubicBezTo>
                  <a:pt x="1034677" y="3311259"/>
                  <a:pt x="951965" y="3268429"/>
                  <a:pt x="853866" y="3221353"/>
                </a:cubicBezTo>
                <a:cubicBezTo>
                  <a:pt x="950752" y="3199416"/>
                  <a:pt x="1014418" y="3234964"/>
                  <a:pt x="1090648" y="3226034"/>
                </a:cubicBezTo>
                <a:cubicBezTo>
                  <a:pt x="1094340" y="3218434"/>
                  <a:pt x="1100169" y="3207568"/>
                  <a:pt x="1099183" y="3207375"/>
                </a:cubicBezTo>
                <a:cubicBezTo>
                  <a:pt x="971072" y="3188118"/>
                  <a:pt x="907890" y="3136018"/>
                  <a:pt x="882137" y="3068880"/>
                </a:cubicBezTo>
                <a:cubicBezTo>
                  <a:pt x="868924" y="3034221"/>
                  <a:pt x="822286" y="3027121"/>
                  <a:pt x="776145" y="3014660"/>
                </a:cubicBezTo>
                <a:cubicBezTo>
                  <a:pt x="613874" y="2970419"/>
                  <a:pt x="443486" y="2933046"/>
                  <a:pt x="307191" y="2864697"/>
                </a:cubicBezTo>
                <a:cubicBezTo>
                  <a:pt x="457123" y="2862170"/>
                  <a:pt x="581367" y="2903594"/>
                  <a:pt x="743379" y="2911759"/>
                </a:cubicBezTo>
                <a:cubicBezTo>
                  <a:pt x="608349" y="2835743"/>
                  <a:pt x="439124" y="2806104"/>
                  <a:pt x="284020" y="2766269"/>
                </a:cubicBezTo>
                <a:cubicBezTo>
                  <a:pt x="213164" y="2748143"/>
                  <a:pt x="147010" y="2722889"/>
                  <a:pt x="63190" y="2717094"/>
                </a:cubicBezTo>
                <a:cubicBezTo>
                  <a:pt x="33455" y="2714947"/>
                  <a:pt x="-16425" y="2709531"/>
                  <a:pt x="5340" y="2681595"/>
                </a:cubicBezTo>
                <a:cubicBezTo>
                  <a:pt x="23652" y="2658441"/>
                  <a:pt x="63627" y="2661368"/>
                  <a:pt x="100237" y="2664591"/>
                </a:cubicBezTo>
                <a:cubicBezTo>
                  <a:pt x="188123" y="2672547"/>
                  <a:pt x="277551" y="2664977"/>
                  <a:pt x="394328" y="2654447"/>
                </a:cubicBezTo>
                <a:cubicBezTo>
                  <a:pt x="290057" y="2592242"/>
                  <a:pt x="112140" y="2629127"/>
                  <a:pt x="21491" y="2562088"/>
                </a:cubicBezTo>
                <a:cubicBezTo>
                  <a:pt x="125636" y="2540073"/>
                  <a:pt x="208727" y="2559644"/>
                  <a:pt x="294268" y="2557453"/>
                </a:cubicBezTo>
                <a:cubicBezTo>
                  <a:pt x="371589" y="2555423"/>
                  <a:pt x="389695" y="2540961"/>
                  <a:pt x="367847" y="2501743"/>
                </a:cubicBezTo>
                <a:cubicBezTo>
                  <a:pt x="333905" y="2440640"/>
                  <a:pt x="373328" y="2404160"/>
                  <a:pt x="486858" y="2411824"/>
                </a:cubicBezTo>
                <a:cubicBezTo>
                  <a:pt x="592120" y="2419095"/>
                  <a:pt x="600599" y="2394285"/>
                  <a:pt x="570008" y="2360312"/>
                </a:cubicBezTo>
                <a:cubicBezTo>
                  <a:pt x="525457" y="2310774"/>
                  <a:pt x="567057" y="2265987"/>
                  <a:pt x="594400" y="2218813"/>
                </a:cubicBezTo>
                <a:cubicBezTo>
                  <a:pt x="635581" y="2147198"/>
                  <a:pt x="612469" y="2115647"/>
                  <a:pt x="505675" y="2074370"/>
                </a:cubicBezTo>
                <a:cubicBezTo>
                  <a:pt x="445534" y="2051386"/>
                  <a:pt x="381431" y="2032947"/>
                  <a:pt x="295650" y="2015851"/>
                </a:cubicBezTo>
                <a:cubicBezTo>
                  <a:pt x="487251" y="1985881"/>
                  <a:pt x="281423" y="1958614"/>
                  <a:pt x="346760" y="1924896"/>
                </a:cubicBezTo>
                <a:cubicBezTo>
                  <a:pt x="481788" y="1901571"/>
                  <a:pt x="600623" y="1980687"/>
                  <a:pt x="783461" y="1939173"/>
                </a:cubicBezTo>
                <a:cubicBezTo>
                  <a:pt x="547912" y="1882335"/>
                  <a:pt x="287006" y="1807013"/>
                  <a:pt x="112183" y="1719100"/>
                </a:cubicBezTo>
                <a:cubicBezTo>
                  <a:pt x="148588" y="1692398"/>
                  <a:pt x="188462" y="1710725"/>
                  <a:pt x="219936" y="1699568"/>
                </a:cubicBezTo>
                <a:cubicBezTo>
                  <a:pt x="218006" y="1694140"/>
                  <a:pt x="220184" y="1685834"/>
                  <a:pt x="214196" y="1683841"/>
                </a:cubicBezTo>
                <a:cubicBezTo>
                  <a:pt x="85284" y="1638910"/>
                  <a:pt x="83720" y="1637648"/>
                  <a:pt x="212296" y="1584947"/>
                </a:cubicBezTo>
                <a:cubicBezTo>
                  <a:pt x="257172" y="1566456"/>
                  <a:pt x="252206" y="1554019"/>
                  <a:pt x="226108" y="1538121"/>
                </a:cubicBezTo>
                <a:cubicBezTo>
                  <a:pt x="207682" y="1526866"/>
                  <a:pt x="185078" y="1517656"/>
                  <a:pt x="192710" y="1488723"/>
                </a:cubicBezTo>
                <a:cubicBezTo>
                  <a:pt x="268435" y="1518175"/>
                  <a:pt x="624154" y="1547955"/>
                  <a:pt x="685843" y="1538903"/>
                </a:cubicBezTo>
                <a:cubicBezTo>
                  <a:pt x="755173" y="1528619"/>
                  <a:pt x="994201" y="1520231"/>
                  <a:pt x="1067153" y="1523622"/>
                </a:cubicBezTo>
                <a:cubicBezTo>
                  <a:pt x="1063138" y="1522015"/>
                  <a:pt x="1059122" y="1520410"/>
                  <a:pt x="1055106" y="1518803"/>
                </a:cubicBezTo>
                <a:cubicBezTo>
                  <a:pt x="983007" y="1486514"/>
                  <a:pt x="909946" y="1454310"/>
                  <a:pt x="864245" y="1408231"/>
                </a:cubicBezTo>
                <a:cubicBezTo>
                  <a:pt x="862153" y="1406456"/>
                  <a:pt x="861045" y="1404874"/>
                  <a:pt x="856768" y="1405809"/>
                </a:cubicBezTo>
                <a:cubicBezTo>
                  <a:pt x="819307" y="1414974"/>
                  <a:pt x="822846" y="1400112"/>
                  <a:pt x="821342" y="1388491"/>
                </a:cubicBezTo>
                <a:cubicBezTo>
                  <a:pt x="819813" y="1376592"/>
                  <a:pt x="812736" y="1367699"/>
                  <a:pt x="784954" y="1371257"/>
                </a:cubicBezTo>
                <a:cubicBezTo>
                  <a:pt x="783512" y="1371384"/>
                  <a:pt x="781566" y="1371274"/>
                  <a:pt x="779619" y="1371165"/>
                </a:cubicBezTo>
                <a:cubicBezTo>
                  <a:pt x="766469" y="1370361"/>
                  <a:pt x="722835" y="1342290"/>
                  <a:pt x="728571" y="1335910"/>
                </a:cubicBezTo>
                <a:cubicBezTo>
                  <a:pt x="741389" y="1321912"/>
                  <a:pt x="726409" y="1316791"/>
                  <a:pt x="713734" y="1310348"/>
                </a:cubicBezTo>
                <a:cubicBezTo>
                  <a:pt x="696009" y="1301550"/>
                  <a:pt x="678333" y="1293308"/>
                  <a:pt x="659695" y="1285149"/>
                </a:cubicBezTo>
                <a:cubicBezTo>
                  <a:pt x="641562" y="1277227"/>
                  <a:pt x="622997" y="1269901"/>
                  <a:pt x="604409" y="1262299"/>
                </a:cubicBezTo>
                <a:cubicBezTo>
                  <a:pt x="561305" y="1256847"/>
                  <a:pt x="517819" y="1252549"/>
                  <a:pt x="472556" y="1250086"/>
                </a:cubicBezTo>
                <a:cubicBezTo>
                  <a:pt x="438951" y="1247999"/>
                  <a:pt x="401379" y="1244860"/>
                  <a:pt x="382690" y="1214040"/>
                </a:cubicBezTo>
                <a:cubicBezTo>
                  <a:pt x="418096" y="1214570"/>
                  <a:pt x="453575" y="1215933"/>
                  <a:pt x="489053" y="1217296"/>
                </a:cubicBezTo>
                <a:cubicBezTo>
                  <a:pt x="454954" y="1204059"/>
                  <a:pt x="421816" y="1190737"/>
                  <a:pt x="390047" y="1176456"/>
                </a:cubicBezTo>
                <a:cubicBezTo>
                  <a:pt x="363810" y="1164487"/>
                  <a:pt x="342232" y="1150431"/>
                  <a:pt x="333292" y="1131347"/>
                </a:cubicBezTo>
                <a:cubicBezTo>
                  <a:pt x="330930" y="1126518"/>
                  <a:pt x="329025" y="1121368"/>
                  <a:pt x="337841" y="1116956"/>
                </a:cubicBezTo>
                <a:cubicBezTo>
                  <a:pt x="347569" y="1111905"/>
                  <a:pt x="355552" y="1114562"/>
                  <a:pt x="363031" y="1116984"/>
                </a:cubicBezTo>
                <a:cubicBezTo>
                  <a:pt x="393929" y="1126864"/>
                  <a:pt x="425283" y="1136425"/>
                  <a:pt x="455724" y="1146625"/>
                </a:cubicBezTo>
                <a:cubicBezTo>
                  <a:pt x="496146" y="1160147"/>
                  <a:pt x="536111" y="1173989"/>
                  <a:pt x="576050" y="1187553"/>
                </a:cubicBezTo>
                <a:cubicBezTo>
                  <a:pt x="519650" y="1157524"/>
                  <a:pt x="457798" y="1131612"/>
                  <a:pt x="391358" y="1108621"/>
                </a:cubicBezTo>
                <a:cubicBezTo>
                  <a:pt x="343386" y="1091844"/>
                  <a:pt x="295414" y="1075067"/>
                  <a:pt x="258466" y="1051446"/>
                </a:cubicBezTo>
                <a:cubicBezTo>
                  <a:pt x="239512" y="1039678"/>
                  <a:pt x="230024" y="1025400"/>
                  <a:pt x="227119" y="1008864"/>
                </a:cubicBezTo>
                <a:cubicBezTo>
                  <a:pt x="226729" y="1004421"/>
                  <a:pt x="227253" y="999338"/>
                  <a:pt x="237176" y="996508"/>
                </a:cubicBezTo>
                <a:cubicBezTo>
                  <a:pt x="247123" y="993956"/>
                  <a:pt x="253208" y="997060"/>
                  <a:pt x="257395" y="1000610"/>
                </a:cubicBezTo>
                <a:cubicBezTo>
                  <a:pt x="262111" y="1004674"/>
                  <a:pt x="267716" y="1007820"/>
                  <a:pt x="275649" y="1009921"/>
                </a:cubicBezTo>
                <a:cubicBezTo>
                  <a:pt x="345186" y="1029563"/>
                  <a:pt x="406508" y="1054962"/>
                  <a:pt x="469199" y="1079402"/>
                </a:cubicBezTo>
                <a:cubicBezTo>
                  <a:pt x="558968" y="1114336"/>
                  <a:pt x="647368" y="1150231"/>
                  <a:pt x="753033" y="1173138"/>
                </a:cubicBezTo>
                <a:cubicBezTo>
                  <a:pt x="793015" y="1181661"/>
                  <a:pt x="834292" y="1188391"/>
                  <a:pt x="865682" y="1187316"/>
                </a:cubicBezTo>
                <a:cubicBezTo>
                  <a:pt x="750261" y="1147076"/>
                  <a:pt x="641375" y="1104025"/>
                  <a:pt x="543487" y="1053852"/>
                </a:cubicBezTo>
                <a:cubicBezTo>
                  <a:pt x="444589" y="1003208"/>
                  <a:pt x="357848" y="947579"/>
                  <a:pt x="295297" y="880592"/>
                </a:cubicBezTo>
                <a:cubicBezTo>
                  <a:pt x="288871" y="873601"/>
                  <a:pt x="284873" y="866676"/>
                  <a:pt x="264758" y="869281"/>
                </a:cubicBezTo>
                <a:cubicBezTo>
                  <a:pt x="255650" y="870360"/>
                  <a:pt x="252375" y="866170"/>
                  <a:pt x="254388" y="861516"/>
                </a:cubicBezTo>
                <a:cubicBezTo>
                  <a:pt x="266992" y="828509"/>
                  <a:pt x="236853" y="810726"/>
                  <a:pt x="190786" y="799099"/>
                </a:cubicBezTo>
                <a:cubicBezTo>
                  <a:pt x="176408" y="795324"/>
                  <a:pt x="175031" y="790688"/>
                  <a:pt x="184973" y="782539"/>
                </a:cubicBezTo>
                <a:cubicBezTo>
                  <a:pt x="198516" y="771277"/>
                  <a:pt x="196123" y="760574"/>
                  <a:pt x="187530" y="750974"/>
                </a:cubicBezTo>
                <a:cubicBezTo>
                  <a:pt x="182644" y="744967"/>
                  <a:pt x="176339" y="739364"/>
                  <a:pt x="170996" y="733676"/>
                </a:cubicBezTo>
                <a:cubicBezTo>
                  <a:pt x="167290" y="730083"/>
                  <a:pt x="161157" y="726424"/>
                  <a:pt x="169444" y="721499"/>
                </a:cubicBezTo>
                <a:cubicBezTo>
                  <a:pt x="177298" y="717172"/>
                  <a:pt x="185665" y="718676"/>
                  <a:pt x="193501" y="719668"/>
                </a:cubicBezTo>
                <a:cubicBezTo>
                  <a:pt x="231170" y="723917"/>
                  <a:pt x="254043" y="736181"/>
                  <a:pt x="265436" y="755609"/>
                </a:cubicBezTo>
                <a:cubicBezTo>
                  <a:pt x="273963" y="769971"/>
                  <a:pt x="281726" y="770130"/>
                  <a:pt x="302333" y="756567"/>
                </a:cubicBezTo>
                <a:cubicBezTo>
                  <a:pt x="317894" y="746247"/>
                  <a:pt x="332387" y="745814"/>
                  <a:pt x="346481" y="751853"/>
                </a:cubicBezTo>
                <a:cubicBezTo>
                  <a:pt x="354007" y="754830"/>
                  <a:pt x="358771" y="759448"/>
                  <a:pt x="364449" y="763428"/>
                </a:cubicBezTo>
                <a:cubicBezTo>
                  <a:pt x="392910" y="784156"/>
                  <a:pt x="422762" y="804202"/>
                  <a:pt x="467363" y="815678"/>
                </a:cubicBezTo>
                <a:cubicBezTo>
                  <a:pt x="487199" y="820933"/>
                  <a:pt x="508355" y="824672"/>
                  <a:pt x="537693" y="816781"/>
                </a:cubicBezTo>
                <a:cubicBezTo>
                  <a:pt x="518386" y="812039"/>
                  <a:pt x="499567" y="812852"/>
                  <a:pt x="482019" y="811593"/>
                </a:cubicBezTo>
                <a:cubicBezTo>
                  <a:pt x="464472" y="810335"/>
                  <a:pt x="454949" y="806693"/>
                  <a:pt x="467050" y="795557"/>
                </a:cubicBezTo>
                <a:cubicBezTo>
                  <a:pt x="473772" y="789371"/>
                  <a:pt x="472878" y="784693"/>
                  <a:pt x="465734" y="780562"/>
                </a:cubicBezTo>
                <a:cubicBezTo>
                  <a:pt x="442763" y="767188"/>
                  <a:pt x="430336" y="747011"/>
                  <a:pt x="384526" y="749353"/>
                </a:cubicBezTo>
                <a:cubicBezTo>
                  <a:pt x="382123" y="749564"/>
                  <a:pt x="379622" y="748664"/>
                  <a:pt x="377146" y="748041"/>
                </a:cubicBezTo>
                <a:cubicBezTo>
                  <a:pt x="367744" y="745789"/>
                  <a:pt x="357358" y="743342"/>
                  <a:pt x="360089" y="735827"/>
                </a:cubicBezTo>
                <a:cubicBezTo>
                  <a:pt x="363301" y="728269"/>
                  <a:pt x="375652" y="725506"/>
                  <a:pt x="386634" y="723703"/>
                </a:cubicBezTo>
                <a:cubicBezTo>
                  <a:pt x="414823" y="719269"/>
                  <a:pt x="437543" y="724271"/>
                  <a:pt x="459375" y="730191"/>
                </a:cubicBezTo>
                <a:cubicBezTo>
                  <a:pt x="512487" y="744837"/>
                  <a:pt x="556932" y="765561"/>
                  <a:pt x="603200" y="785006"/>
                </a:cubicBezTo>
                <a:cubicBezTo>
                  <a:pt x="672604" y="814173"/>
                  <a:pt x="734250" y="848778"/>
                  <a:pt x="810521" y="873425"/>
                </a:cubicBezTo>
                <a:cubicBezTo>
                  <a:pt x="1037317" y="946423"/>
                  <a:pt x="1260943" y="1021938"/>
                  <a:pt x="1494102" y="1090180"/>
                </a:cubicBezTo>
                <a:cubicBezTo>
                  <a:pt x="1580109" y="1115371"/>
                  <a:pt x="1667892" y="1138728"/>
                  <a:pt x="1756565" y="1161167"/>
                </a:cubicBezTo>
                <a:cubicBezTo>
                  <a:pt x="1756899" y="1159458"/>
                  <a:pt x="1757282" y="1158305"/>
                  <a:pt x="1757592" y="1156319"/>
                </a:cubicBezTo>
                <a:cubicBezTo>
                  <a:pt x="1757470" y="1154931"/>
                  <a:pt x="1757324" y="1153264"/>
                  <a:pt x="1757202" y="1151876"/>
                </a:cubicBezTo>
                <a:cubicBezTo>
                  <a:pt x="1694452" y="1137796"/>
                  <a:pt x="1632540" y="1122242"/>
                  <a:pt x="1572453" y="1105409"/>
                </a:cubicBezTo>
                <a:cubicBezTo>
                  <a:pt x="1424942" y="1063789"/>
                  <a:pt x="1288864" y="1014450"/>
                  <a:pt x="1171972" y="951953"/>
                </a:cubicBezTo>
                <a:cubicBezTo>
                  <a:pt x="1162328" y="946924"/>
                  <a:pt x="1152112" y="946421"/>
                  <a:pt x="1137334" y="949118"/>
                </a:cubicBezTo>
                <a:cubicBezTo>
                  <a:pt x="1089682" y="958058"/>
                  <a:pt x="1074050" y="951035"/>
                  <a:pt x="1081493" y="925476"/>
                </a:cubicBezTo>
                <a:cubicBezTo>
                  <a:pt x="1083360" y="919155"/>
                  <a:pt x="1083403" y="914115"/>
                  <a:pt x="1074768" y="909555"/>
                </a:cubicBezTo>
                <a:cubicBezTo>
                  <a:pt x="1036165" y="889158"/>
                  <a:pt x="995714" y="869763"/>
                  <a:pt x="952019" y="852050"/>
                </a:cubicBezTo>
                <a:cubicBezTo>
                  <a:pt x="871170" y="819410"/>
                  <a:pt x="784821" y="790332"/>
                  <a:pt x="709017" y="754450"/>
                </a:cubicBezTo>
                <a:cubicBezTo>
                  <a:pt x="686747" y="743533"/>
                  <a:pt x="669617" y="730485"/>
                  <a:pt x="659046" y="714902"/>
                </a:cubicBezTo>
                <a:cubicBezTo>
                  <a:pt x="655674" y="709602"/>
                  <a:pt x="653624" y="702786"/>
                  <a:pt x="664793" y="697608"/>
                </a:cubicBezTo>
                <a:cubicBezTo>
                  <a:pt x="675483" y="692472"/>
                  <a:pt x="684069" y="696476"/>
                  <a:pt x="692052" y="699133"/>
                </a:cubicBezTo>
                <a:cubicBezTo>
                  <a:pt x="725451" y="709913"/>
                  <a:pt x="759355" y="720929"/>
                  <a:pt x="792779" y="731987"/>
                </a:cubicBezTo>
                <a:cubicBezTo>
                  <a:pt x="826682" y="743003"/>
                  <a:pt x="860155" y="754616"/>
                  <a:pt x="895574" y="766338"/>
                </a:cubicBezTo>
                <a:cubicBezTo>
                  <a:pt x="897416" y="759741"/>
                  <a:pt x="890085" y="758985"/>
                  <a:pt x="886044" y="757101"/>
                </a:cubicBezTo>
                <a:cubicBezTo>
                  <a:pt x="828975" y="730489"/>
                  <a:pt x="766861" y="707118"/>
                  <a:pt x="702924" y="685027"/>
                </a:cubicBezTo>
                <a:cubicBezTo>
                  <a:pt x="653460" y="667821"/>
                  <a:pt x="605342" y="649378"/>
                  <a:pt x="571540" y="622962"/>
                </a:cubicBezTo>
                <a:cubicBezTo>
                  <a:pt x="558524" y="612632"/>
                  <a:pt x="551227" y="601239"/>
                  <a:pt x="552940" y="587657"/>
                </a:cubicBezTo>
                <a:cubicBezTo>
                  <a:pt x="553537" y="583407"/>
                  <a:pt x="554132" y="579157"/>
                  <a:pt x="563623" y="576925"/>
                </a:cubicBezTo>
                <a:cubicBezTo>
                  <a:pt x="571217" y="575139"/>
                  <a:pt x="576243" y="577216"/>
                  <a:pt x="580332" y="579656"/>
                </a:cubicBezTo>
                <a:cubicBezTo>
                  <a:pt x="587500" y="584063"/>
                  <a:pt x="594668" y="588471"/>
                  <a:pt x="604623" y="591516"/>
                </a:cubicBezTo>
                <a:cubicBezTo>
                  <a:pt x="664350" y="609779"/>
                  <a:pt x="720426" y="630601"/>
                  <a:pt x="775136" y="652383"/>
                </a:cubicBezTo>
                <a:cubicBezTo>
                  <a:pt x="864952" y="687874"/>
                  <a:pt x="953882" y="724283"/>
                  <a:pt x="1057795" y="749301"/>
                </a:cubicBezTo>
                <a:cubicBezTo>
                  <a:pt x="1096889" y="758742"/>
                  <a:pt x="1137304" y="766668"/>
                  <a:pt x="1183454" y="768213"/>
                </a:cubicBezTo>
                <a:cubicBezTo>
                  <a:pt x="1181768" y="765563"/>
                  <a:pt x="1178737" y="764150"/>
                  <a:pt x="1175732" y="763015"/>
                </a:cubicBezTo>
                <a:cubicBezTo>
                  <a:pt x="1075170" y="726508"/>
                  <a:pt x="977850" y="688319"/>
                  <a:pt x="888743" y="644370"/>
                </a:cubicBezTo>
                <a:cubicBezTo>
                  <a:pt x="778881" y="590211"/>
                  <a:pt x="683912" y="529148"/>
                  <a:pt x="615490" y="455960"/>
                </a:cubicBezTo>
                <a:cubicBezTo>
                  <a:pt x="612312" y="452882"/>
                  <a:pt x="610122" y="449996"/>
                  <a:pt x="602432" y="450671"/>
                </a:cubicBezTo>
                <a:cubicBezTo>
                  <a:pt x="582748" y="452678"/>
                  <a:pt x="580338" y="447293"/>
                  <a:pt x="582418" y="437876"/>
                </a:cubicBezTo>
                <a:cubicBezTo>
                  <a:pt x="588134" y="414707"/>
                  <a:pt x="573498" y="396964"/>
                  <a:pt x="539211" y="387101"/>
                </a:cubicBezTo>
                <a:cubicBezTo>
                  <a:pt x="514350" y="379769"/>
                  <a:pt x="493430" y="373210"/>
                  <a:pt x="519748" y="352990"/>
                </a:cubicBezTo>
                <a:cubicBezTo>
                  <a:pt x="526113" y="348234"/>
                  <a:pt x="523173" y="342336"/>
                  <a:pt x="520282" y="336993"/>
                </a:cubicBezTo>
                <a:cubicBezTo>
                  <a:pt x="516186" y="328957"/>
                  <a:pt x="507910" y="322968"/>
                  <a:pt x="498650" y="316785"/>
                </a:cubicBezTo>
                <a:cubicBezTo>
                  <a:pt x="493501" y="313319"/>
                  <a:pt x="487271" y="308549"/>
                  <a:pt x="493610" y="303515"/>
                </a:cubicBezTo>
                <a:cubicBezTo>
                  <a:pt x="500838" y="297564"/>
                  <a:pt x="511247" y="300288"/>
                  <a:pt x="519565" y="301237"/>
                </a:cubicBezTo>
                <a:cubicBezTo>
                  <a:pt x="557715" y="305444"/>
                  <a:pt x="581118" y="318221"/>
                  <a:pt x="592560" y="338204"/>
                </a:cubicBezTo>
                <a:cubicBezTo>
                  <a:pt x="599979" y="350985"/>
                  <a:pt x="609184" y="351016"/>
                  <a:pt x="627076" y="339652"/>
                </a:cubicBezTo>
                <a:cubicBezTo>
                  <a:pt x="647275" y="326965"/>
                  <a:pt x="664147" y="326044"/>
                  <a:pt x="679640" y="336997"/>
                </a:cubicBezTo>
                <a:cubicBezTo>
                  <a:pt x="692054" y="345981"/>
                  <a:pt x="702112" y="355732"/>
                  <a:pt x="716352" y="363437"/>
                </a:cubicBezTo>
                <a:cubicBezTo>
                  <a:pt x="754546" y="384710"/>
                  <a:pt x="790508" y="408138"/>
                  <a:pt x="869745" y="400343"/>
                </a:cubicBezTo>
                <a:cubicBezTo>
                  <a:pt x="847718" y="392203"/>
                  <a:pt x="825656" y="394699"/>
                  <a:pt x="806641" y="393290"/>
                </a:cubicBezTo>
                <a:cubicBezTo>
                  <a:pt x="792988" y="392249"/>
                  <a:pt x="779165" y="389265"/>
                  <a:pt x="791435" y="380072"/>
                </a:cubicBezTo>
                <a:cubicBezTo>
                  <a:pt x="805532" y="369601"/>
                  <a:pt x="796441" y="365362"/>
                  <a:pt x="787709" y="359692"/>
                </a:cubicBezTo>
                <a:cubicBezTo>
                  <a:pt x="767647" y="346342"/>
                  <a:pt x="751260" y="330710"/>
                  <a:pt x="711071" y="330880"/>
                </a:cubicBezTo>
                <a:cubicBezTo>
                  <a:pt x="704773" y="330873"/>
                  <a:pt x="699699" y="328240"/>
                  <a:pt x="694722" y="326718"/>
                </a:cubicBezTo>
                <a:cubicBezTo>
                  <a:pt x="687749" y="324532"/>
                  <a:pt x="681713" y="321984"/>
                  <a:pt x="684613" y="316412"/>
                </a:cubicBezTo>
                <a:cubicBezTo>
                  <a:pt x="687565" y="311396"/>
                  <a:pt x="694531" y="307986"/>
                  <a:pt x="703615" y="306629"/>
                </a:cubicBezTo>
                <a:cubicBezTo>
                  <a:pt x="711738" y="305356"/>
                  <a:pt x="720365" y="304319"/>
                  <a:pt x="728585" y="304157"/>
                </a:cubicBezTo>
                <a:cubicBezTo>
                  <a:pt x="765287" y="302895"/>
                  <a:pt x="791378" y="313197"/>
                  <a:pt x="817397" y="322666"/>
                </a:cubicBezTo>
                <a:cubicBezTo>
                  <a:pt x="908436" y="355531"/>
                  <a:pt x="989341" y="394323"/>
                  <a:pt x="1073943" y="431110"/>
                </a:cubicBezTo>
                <a:cubicBezTo>
                  <a:pt x="1158521" y="467620"/>
                  <a:pt x="1256741" y="493978"/>
                  <a:pt x="1349484" y="524175"/>
                </a:cubicBezTo>
                <a:cubicBezTo>
                  <a:pt x="1563417" y="594105"/>
                  <a:pt x="1778287" y="663672"/>
                  <a:pt x="2004921" y="723811"/>
                </a:cubicBezTo>
                <a:cubicBezTo>
                  <a:pt x="2226580" y="782429"/>
                  <a:pt x="2967159" y="809769"/>
                  <a:pt x="3111348" y="808027"/>
                </a:cubicBezTo>
                <a:cubicBezTo>
                  <a:pt x="3295676" y="805559"/>
                  <a:pt x="3730204" y="773014"/>
                  <a:pt x="4173417" y="745585"/>
                </a:cubicBezTo>
                <a:cubicBezTo>
                  <a:pt x="4223504" y="742307"/>
                  <a:pt x="4272653" y="739393"/>
                  <a:pt x="4324760" y="737057"/>
                </a:cubicBezTo>
                <a:cubicBezTo>
                  <a:pt x="5801059" y="670156"/>
                  <a:pt x="6841344" y="326433"/>
                  <a:pt x="6893789" y="305879"/>
                </a:cubicBezTo>
                <a:cubicBezTo>
                  <a:pt x="6978091" y="273014"/>
                  <a:pt x="7258655" y="208091"/>
                  <a:pt x="7259184" y="208604"/>
                </a:cubicBezTo>
                <a:cubicBezTo>
                  <a:pt x="7265440" y="213652"/>
                  <a:pt x="7297274" y="217644"/>
                  <a:pt x="7323059" y="220312"/>
                </a:cubicBezTo>
                <a:lnTo>
                  <a:pt x="7347572" y="222730"/>
                </a:lnTo>
                <a:lnTo>
                  <a:pt x="7350636" y="224083"/>
                </a:lnTo>
                <a:cubicBezTo>
                  <a:pt x="7359607" y="224205"/>
                  <a:pt x="7359159" y="223929"/>
                  <a:pt x="7353245" y="223290"/>
                </a:cubicBezTo>
                <a:lnTo>
                  <a:pt x="7347572" y="222730"/>
                </a:lnTo>
                <a:lnTo>
                  <a:pt x="7342573" y="220523"/>
                </a:lnTo>
                <a:cubicBezTo>
                  <a:pt x="7341302" y="218466"/>
                  <a:pt x="7341191" y="215818"/>
                  <a:pt x="7341465" y="213415"/>
                </a:cubicBezTo>
                <a:cubicBezTo>
                  <a:pt x="7342771" y="200707"/>
                  <a:pt x="7352468" y="189782"/>
                  <a:pt x="7375606" y="182994"/>
                </a:cubicBezTo>
                <a:cubicBezTo>
                  <a:pt x="7397808" y="176568"/>
                  <a:pt x="7420538" y="170655"/>
                  <a:pt x="7443270" y="164742"/>
                </a:cubicBezTo>
                <a:cubicBezTo>
                  <a:pt x="7462204" y="159722"/>
                  <a:pt x="7475181" y="158583"/>
                  <a:pt x="7478299" y="172021"/>
                </a:cubicBezTo>
                <a:cubicBezTo>
                  <a:pt x="7481416" y="185460"/>
                  <a:pt x="7508389" y="189249"/>
                  <a:pt x="7524024" y="179761"/>
                </a:cubicBezTo>
                <a:cubicBezTo>
                  <a:pt x="7585174" y="142492"/>
                  <a:pt x="7658615" y="112820"/>
                  <a:pt x="7727944" y="80430"/>
                </a:cubicBezTo>
                <a:cubicBezTo>
                  <a:pt x="7776349" y="57992"/>
                  <a:pt x="7827303" y="37009"/>
                  <a:pt x="7867024" y="9456"/>
                </a:cubicBezTo>
                <a:cubicBezTo>
                  <a:pt x="7874326" y="4338"/>
                  <a:pt x="7880999" y="-2404"/>
                  <a:pt x="7894848" y="858"/>
                </a:cubicBezTo>
                <a:close/>
              </a:path>
            </a:pathLst>
          </a:custGeom>
        </p:spPr>
      </p:pic>
      <p:sp>
        <p:nvSpPr>
          <p:cNvPr id="9" name="Subtitle 2">
            <a:extLst>
              <a:ext uri="{FF2B5EF4-FFF2-40B4-BE49-F238E27FC236}">
                <a16:creationId xmlns:a16="http://schemas.microsoft.com/office/drawing/2014/main" id="{59440F11-C748-DA7F-F49C-3E54EAAEE177}"/>
              </a:ext>
            </a:extLst>
          </p:cNvPr>
          <p:cNvSpPr>
            <a:spLocks noGrp="1"/>
          </p:cNvSpPr>
          <p:nvPr>
            <p:ph type="subTitle" idx="1"/>
          </p:nvPr>
        </p:nvSpPr>
        <p:spPr>
          <a:xfrm>
            <a:off x="1524000" y="5257649"/>
            <a:ext cx="9144000" cy="1655762"/>
          </a:xfrm>
        </p:spPr>
        <p:txBody>
          <a:bodyPr>
            <a:normAutofit/>
          </a:bodyPr>
          <a:lstStyle/>
          <a:p>
            <a:r>
              <a:rPr lang="en-IN" sz="2800"/>
              <a:t>Presented By</a:t>
            </a:r>
          </a:p>
          <a:p>
            <a:r>
              <a:rPr lang="en-IN" sz="2800"/>
              <a:t>Akshat, Kunal, </a:t>
            </a:r>
            <a:r>
              <a:rPr lang="en-IN" sz="2800" err="1"/>
              <a:t>Siddik</a:t>
            </a:r>
            <a:r>
              <a:rPr lang="en-IN" sz="2800"/>
              <a:t>, Mohit, Nikhil</a:t>
            </a:r>
          </a:p>
        </p:txBody>
      </p:sp>
    </p:spTree>
    <p:extLst>
      <p:ext uri="{BB962C8B-B14F-4D97-AF65-F5344CB8AC3E}">
        <p14:creationId xmlns:p14="http://schemas.microsoft.com/office/powerpoint/2010/main" val="1929392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6" presetClass="entr" presetSubtype="21" fill="hold" nodeType="withEffect">
                                  <p:stCondLst>
                                    <p:cond delay="10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barn(inVertical)">
                                      <p:cBhvr>
                                        <p:cTn id="10" dur="500"/>
                                        <p:tgtEl>
                                          <p:spTgt spid="9">
                                            <p:txEl>
                                              <p:pRg st="0" end="0"/>
                                            </p:txEl>
                                          </p:spTgt>
                                        </p:tgtEl>
                                      </p:cBhvr>
                                    </p:animEffect>
                                  </p:childTnLst>
                                </p:cTn>
                              </p:par>
                              <p:par>
                                <p:cTn id="11" presetID="16" presetClass="entr" presetSubtype="21" fill="hold" nodeType="withEffect">
                                  <p:stCondLst>
                                    <p:cond delay="100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barn(inVertical)">
                                      <p:cBhvr>
                                        <p:cTn id="1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0821E1-9F4A-70E8-422B-ECEC245162A0}"/>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kern="1200">
                <a:solidFill>
                  <a:schemeClr val="tx1"/>
                </a:solidFill>
                <a:latin typeface="+mj-lt"/>
                <a:ea typeface="+mj-ea"/>
                <a:cs typeface="+mj-cs"/>
              </a:rPr>
              <a:t>Mizoram Students Trek For Hours Through Dense Forest To Take Online Exams</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5" name="TextBox 4">
            <a:extLst>
              <a:ext uri="{FF2B5EF4-FFF2-40B4-BE49-F238E27FC236}">
                <a16:creationId xmlns:a16="http://schemas.microsoft.com/office/drawing/2014/main" id="{50BE348F-2428-002F-ED68-23E832EE264B}"/>
              </a:ext>
            </a:extLst>
          </p:cNvPr>
          <p:cNvSpPr txBox="1"/>
          <p:nvPr/>
        </p:nvSpPr>
        <p:spPr>
          <a:xfrm>
            <a:off x="622040" y="6173755"/>
            <a:ext cx="1018591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212529"/>
                </a:solidFill>
                <a:ea typeface="+mn-lt"/>
                <a:cs typeface="+mn-lt"/>
                <a:hlinkClick r:id="rId2"/>
              </a:rPr>
              <a:t>https://thelogicalindian.com/responsiblebusiness/breaking-barriers-inspiring-stories-of-women-entrepreneurs-41263?infinitescroll=1</a:t>
            </a:r>
            <a:endParaRPr lang="en-US" sz="1400"/>
          </a:p>
        </p:txBody>
      </p:sp>
      <p:pic>
        <p:nvPicPr>
          <p:cNvPr id="6" name="Picture 5">
            <a:extLst>
              <a:ext uri="{FF2B5EF4-FFF2-40B4-BE49-F238E27FC236}">
                <a16:creationId xmlns:a16="http://schemas.microsoft.com/office/drawing/2014/main" id="{BCDA43B4-6CDE-7BD0-DD30-7C4AB747FCC2}"/>
              </a:ext>
            </a:extLst>
          </p:cNvPr>
          <p:cNvPicPr>
            <a:picLocks noChangeAspect="1"/>
          </p:cNvPicPr>
          <p:nvPr/>
        </p:nvPicPr>
        <p:blipFill>
          <a:blip r:embed="rId3"/>
          <a:stretch>
            <a:fillRect/>
          </a:stretch>
        </p:blipFill>
        <p:spPr>
          <a:xfrm>
            <a:off x="4897515" y="1141521"/>
            <a:ext cx="6469375" cy="4064492"/>
          </a:xfrm>
          <a:prstGeom prst="rect">
            <a:avLst/>
          </a:prstGeom>
        </p:spPr>
      </p:pic>
    </p:spTree>
    <p:extLst>
      <p:ext uri="{BB962C8B-B14F-4D97-AF65-F5344CB8AC3E}">
        <p14:creationId xmlns:p14="http://schemas.microsoft.com/office/powerpoint/2010/main" val="295309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026D8A-73D9-F14A-19E5-3E1A5CAE6F50}"/>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The Healthcare Divide</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7539A978-0020-6E10-A190-113FB91CC247}"/>
              </a:ext>
            </a:extLst>
          </p:cNvPr>
          <p:cNvSpPr>
            <a:spLocks noGrp="1"/>
          </p:cNvSpPr>
          <p:nvPr>
            <p:ph type="body" idx="1"/>
          </p:nvPr>
        </p:nvSpPr>
        <p:spPr>
          <a:xfrm>
            <a:off x="640080" y="2872899"/>
            <a:ext cx="4243589" cy="3320668"/>
          </a:xfrm>
        </p:spPr>
        <p:txBody>
          <a:bodyPr vert="horz" lIns="91440" tIns="45720" rIns="91440" bIns="45720" rtlCol="0">
            <a:normAutofit/>
          </a:bodyPr>
          <a:lstStyle/>
          <a:p>
            <a:pPr marL="0" indent="0">
              <a:buNone/>
            </a:pPr>
            <a:r>
              <a:rPr lang="en-US" sz="2400"/>
              <a:t>Unequal access to telemedicine and digital health resources exacerbates health inequalities, limiting healthcare access for some populations.</a:t>
            </a:r>
          </a:p>
        </p:txBody>
      </p:sp>
      <p:pic>
        <p:nvPicPr>
          <p:cNvPr id="18" name="Picture 17" descr="Stethoscope">
            <a:extLst>
              <a:ext uri="{FF2B5EF4-FFF2-40B4-BE49-F238E27FC236}">
                <a16:creationId xmlns:a16="http://schemas.microsoft.com/office/drawing/2014/main" id="{820ABDF3-FD81-0726-A583-4C79BFAD8784}"/>
              </a:ext>
            </a:extLst>
          </p:cNvPr>
          <p:cNvPicPr>
            <a:picLocks noChangeAspect="1"/>
          </p:cNvPicPr>
          <p:nvPr/>
        </p:nvPicPr>
        <p:blipFill rotWithShape="1">
          <a:blip r:embed="rId4"/>
          <a:srcRect l="25814" r="7331"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71427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7B65AA3-7B0F-1D90-5C5F-78AA45C48B1F}"/>
              </a:ext>
            </a:extLst>
          </p:cNvPr>
          <p:cNvSpPr>
            <a:spLocks noGrp="1"/>
          </p:cNvSpPr>
          <p:nvPr>
            <p:ph type="title"/>
          </p:nvPr>
        </p:nvSpPr>
        <p:spPr>
          <a:xfrm>
            <a:off x="640080" y="1243013"/>
            <a:ext cx="3855720" cy="4371974"/>
          </a:xfrm>
        </p:spPr>
        <p:txBody>
          <a:bodyPr vert="horz" lIns="91440" tIns="45720" rIns="91440" bIns="45720" rtlCol="0" anchor="ctr">
            <a:normAutofit/>
          </a:bodyPr>
          <a:lstStyle/>
          <a:p>
            <a:r>
              <a:rPr lang="en-US" sz="3600" kern="1200">
                <a:solidFill>
                  <a:schemeClr val="tx2"/>
                </a:solidFill>
                <a:latin typeface="+mj-lt"/>
                <a:ea typeface="+mj-ea"/>
                <a:cs typeface="+mj-cs"/>
              </a:rPr>
              <a:t>Economic Consequences</a:t>
            </a:r>
          </a:p>
        </p:txBody>
      </p:sp>
      <p:sp>
        <p:nvSpPr>
          <p:cNvPr id="3" name="Text Placeholder 2">
            <a:extLst>
              <a:ext uri="{FF2B5EF4-FFF2-40B4-BE49-F238E27FC236}">
                <a16:creationId xmlns:a16="http://schemas.microsoft.com/office/drawing/2014/main" id="{BD62EF0F-7B37-4CA4-9846-87B2E414B036}"/>
              </a:ext>
            </a:extLst>
          </p:cNvPr>
          <p:cNvSpPr>
            <a:spLocks noGrp="1"/>
          </p:cNvSpPr>
          <p:nvPr>
            <p:ph type="body" idx="1"/>
          </p:nvPr>
        </p:nvSpPr>
        <p:spPr>
          <a:xfrm>
            <a:off x="5720316" y="804672"/>
            <a:ext cx="5673108" cy="5230368"/>
          </a:xfrm>
        </p:spPr>
        <p:txBody>
          <a:bodyPr vert="horz" lIns="91440" tIns="45720" rIns="91440" bIns="45720" rtlCol="0" anchor="ctr">
            <a:normAutofit/>
          </a:bodyPr>
          <a:lstStyle/>
          <a:p>
            <a:pPr marL="0" indent="0">
              <a:buNone/>
            </a:pPr>
            <a:r>
              <a:rPr lang="en-US">
                <a:solidFill>
                  <a:schemeClr val="tx2"/>
                </a:solidFill>
              </a:rPr>
              <a:t>The digital divide affects job opportunities and income inequality, as many jobs increasingly require digital skills.</a:t>
            </a:r>
          </a:p>
        </p:txBody>
      </p:sp>
    </p:spTree>
    <p:extLst>
      <p:ext uri="{BB962C8B-B14F-4D97-AF65-F5344CB8AC3E}">
        <p14:creationId xmlns:p14="http://schemas.microsoft.com/office/powerpoint/2010/main" val="523997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9E3811-E437-B795-77C7-9109DECBE8EF}"/>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000"/>
              <a:t>Social and Civic Engagement</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50C668-816C-8BAA-59B3-B2938FE81BAE}"/>
              </a:ext>
            </a:extLst>
          </p:cNvPr>
          <p:cNvSpPr>
            <a:spLocks noGrp="1"/>
          </p:cNvSpPr>
          <p:nvPr>
            <p:ph type="body" idx="1"/>
          </p:nvPr>
        </p:nvSpPr>
        <p:spPr>
          <a:xfrm>
            <a:off x="597548" y="2872899"/>
            <a:ext cx="4835687" cy="3320668"/>
          </a:xfrm>
        </p:spPr>
        <p:txBody>
          <a:bodyPr vert="horz" lIns="91440" tIns="45720" rIns="91440" bIns="45720" rtlCol="0">
            <a:normAutofit/>
          </a:bodyPr>
          <a:lstStyle/>
          <a:p>
            <a:pPr marL="0" indent="0">
              <a:buNone/>
            </a:pPr>
            <a:r>
              <a:rPr lang="en-US" sz="2600"/>
              <a:t>Limited access to the internet can hinder participation in civic activities and social interactions, affecting community cohesion.</a:t>
            </a:r>
          </a:p>
        </p:txBody>
      </p:sp>
      <p:pic>
        <p:nvPicPr>
          <p:cNvPr id="18" name="Picture 17" descr="Sphere of mesh and nodes">
            <a:extLst>
              <a:ext uri="{FF2B5EF4-FFF2-40B4-BE49-F238E27FC236}">
                <a16:creationId xmlns:a16="http://schemas.microsoft.com/office/drawing/2014/main" id="{3DF9859C-F844-A616-BFDE-02AA79A12884}"/>
              </a:ext>
            </a:extLst>
          </p:cNvPr>
          <p:cNvPicPr>
            <a:picLocks noChangeAspect="1"/>
          </p:cNvPicPr>
          <p:nvPr/>
        </p:nvPicPr>
        <p:blipFill rotWithShape="1">
          <a:blip r:embed="rId3"/>
          <a:srcRect l="24772" r="4"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217158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55CEC3-7A9A-5275-3300-40E854FF8C4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Future Prospects</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0B14704-A7FE-779A-C0EF-092E9008C6AB}"/>
              </a:ext>
            </a:extLst>
          </p:cNvPr>
          <p:cNvSpPr>
            <a:spLocks noGrp="1"/>
          </p:cNvSpPr>
          <p:nvPr>
            <p:ph type="body" idx="1"/>
          </p:nvPr>
        </p:nvSpPr>
        <p:spPr>
          <a:xfrm>
            <a:off x="640080" y="2872899"/>
            <a:ext cx="4243589" cy="3320668"/>
          </a:xfrm>
        </p:spPr>
        <p:txBody>
          <a:bodyPr vert="horz" lIns="91440" tIns="45720" rIns="91440" bIns="45720" rtlCol="0">
            <a:normAutofit/>
          </a:bodyPr>
          <a:lstStyle/>
          <a:p>
            <a:pPr marL="0" indent="0">
              <a:buNone/>
            </a:pPr>
            <a:r>
              <a:rPr lang="en-US" sz="2600"/>
              <a:t>As technology evolves, addressing the digital divide will continue to be a critical social and policy challenge.</a:t>
            </a:r>
          </a:p>
        </p:txBody>
      </p:sp>
      <p:pic>
        <p:nvPicPr>
          <p:cNvPr id="18" name="Picture 17" descr="One in a crowd">
            <a:extLst>
              <a:ext uri="{FF2B5EF4-FFF2-40B4-BE49-F238E27FC236}">
                <a16:creationId xmlns:a16="http://schemas.microsoft.com/office/drawing/2014/main" id="{26818118-C1E0-D1FB-7671-791E8EF6D6F3}"/>
              </a:ext>
            </a:extLst>
          </p:cNvPr>
          <p:cNvPicPr>
            <a:picLocks noChangeAspect="1"/>
          </p:cNvPicPr>
          <p:nvPr/>
        </p:nvPicPr>
        <p:blipFill rotWithShape="1">
          <a:blip r:embed="rId3"/>
          <a:srcRect l="16025" r="8751" b="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71053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4" name="Rectangle 2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AE577-DC78-36CD-E4E1-F131A6465E73}"/>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000"/>
              <a:t>Privacy and Security</a:t>
            </a:r>
          </a:p>
        </p:txBody>
      </p:sp>
      <p:sp>
        <p:nvSpPr>
          <p:cNvPr id="3" name="Text Placeholder 2">
            <a:extLst>
              <a:ext uri="{FF2B5EF4-FFF2-40B4-BE49-F238E27FC236}">
                <a16:creationId xmlns:a16="http://schemas.microsoft.com/office/drawing/2014/main" id="{E562BE0C-AC36-CF1C-ACD8-C6FD529A80A9}"/>
              </a:ext>
            </a:extLst>
          </p:cNvPr>
          <p:cNvSpPr>
            <a:spLocks noGrp="1"/>
          </p:cNvSpPr>
          <p:nvPr>
            <p:ph type="body" idx="1"/>
          </p:nvPr>
        </p:nvSpPr>
        <p:spPr>
          <a:xfrm>
            <a:off x="761802" y="2743200"/>
            <a:ext cx="4646905" cy="3613149"/>
          </a:xfrm>
        </p:spPr>
        <p:txBody>
          <a:bodyPr vert="horz" lIns="91440" tIns="45720" rIns="91440" bIns="45720" rtlCol="0" anchor="ctr">
            <a:normAutofit/>
          </a:bodyPr>
          <a:lstStyle/>
          <a:p>
            <a:pPr marL="0" indent="0">
              <a:buNone/>
            </a:pPr>
            <a:r>
              <a:rPr lang="en-US" sz="2600"/>
              <a:t>The digital divide can expose vulnerable populations to privacy and security risks, especially when they lack access to secure technologies</a:t>
            </a:r>
            <a:r>
              <a:rPr lang="en-US" sz="2000"/>
              <a:t>.</a:t>
            </a:r>
          </a:p>
        </p:txBody>
      </p:sp>
      <p:pic>
        <p:nvPicPr>
          <p:cNvPr id="18" name="Picture 17">
            <a:extLst>
              <a:ext uri="{FF2B5EF4-FFF2-40B4-BE49-F238E27FC236}">
                <a16:creationId xmlns:a16="http://schemas.microsoft.com/office/drawing/2014/main" id="{1A2F4DB7-3F1C-24BE-D16C-080362CE1CD3}"/>
              </a:ext>
            </a:extLst>
          </p:cNvPr>
          <p:cNvPicPr>
            <a:picLocks noChangeAspect="1"/>
          </p:cNvPicPr>
          <p:nvPr/>
        </p:nvPicPr>
        <p:blipFill rotWithShape="1">
          <a:blip r:embed="rId3"/>
          <a:srcRect l="23284" r="29788" b="6250"/>
          <a:stretch/>
        </p:blipFill>
        <p:spPr>
          <a:xfrm>
            <a:off x="6096000" y="1"/>
            <a:ext cx="6102825" cy="6858000"/>
          </a:xfrm>
          <a:prstGeom prst="rect">
            <a:avLst/>
          </a:prstGeom>
        </p:spPr>
      </p:pic>
    </p:spTree>
    <p:extLst>
      <p:ext uri="{BB962C8B-B14F-4D97-AF65-F5344CB8AC3E}">
        <p14:creationId xmlns:p14="http://schemas.microsoft.com/office/powerpoint/2010/main" val="23532359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5852-6EA4-DB1F-56C8-A203E2CEF43E}"/>
              </a:ext>
            </a:extLst>
          </p:cNvPr>
          <p:cNvSpPr>
            <a:spLocks noGrp="1"/>
          </p:cNvSpPr>
          <p:nvPr>
            <p:ph type="title"/>
          </p:nvPr>
        </p:nvSpPr>
        <p:spPr>
          <a:xfrm>
            <a:off x="762000" y="1138265"/>
            <a:ext cx="5791199" cy="1401183"/>
          </a:xfrm>
        </p:spPr>
        <p:txBody>
          <a:bodyPr vert="horz" lIns="91440" tIns="45720" rIns="91440" bIns="45720" rtlCol="0" anchor="t">
            <a:normAutofit/>
          </a:bodyPr>
          <a:lstStyle/>
          <a:p>
            <a:r>
              <a:rPr lang="en-US" sz="3200" kern="1200">
                <a:solidFill>
                  <a:schemeClr val="tx1"/>
                </a:solidFill>
                <a:latin typeface="+mj-lt"/>
                <a:ea typeface="+mj-ea"/>
                <a:cs typeface="+mj-cs"/>
              </a:rPr>
              <a:t>How Digital Divide impacts Democracy?</a:t>
            </a:r>
          </a:p>
        </p:txBody>
      </p:sp>
      <p:cxnSp>
        <p:nvCxnSpPr>
          <p:cNvPr id="18" name="Straight Connector 17">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6FA3CF4F-AFC6-00BC-FE9E-B4C9E44741C0}"/>
              </a:ext>
            </a:extLst>
          </p:cNvPr>
          <p:cNvSpPr>
            <a:spLocks noGrp="1"/>
          </p:cNvSpPr>
          <p:nvPr>
            <p:ph type="body" idx="1"/>
          </p:nvPr>
        </p:nvSpPr>
        <p:spPr>
          <a:xfrm>
            <a:off x="374337" y="2338475"/>
            <a:ext cx="7013749" cy="4343679"/>
          </a:xfrm>
        </p:spPr>
        <p:txBody>
          <a:bodyPr vert="horz" lIns="91440" tIns="45720" rIns="91440" bIns="45720" rtlCol="0">
            <a:noAutofit/>
          </a:bodyPr>
          <a:lstStyle/>
          <a:p>
            <a:r>
              <a:rPr lang="en-US" sz="2400"/>
              <a:t>In a democracy, access to information is crucial for informed decision-making. Those without reliable internet access may be less informed about current events, candidates, and policy issues, potentially impacting their ability to make informed voting choices.</a:t>
            </a:r>
          </a:p>
          <a:p>
            <a:r>
              <a:rPr lang="en-US" sz="2400"/>
              <a:t>When certain segments of the population lack access to the internet or digital devices, they may miss out on important policy information, public consultations, and opportunities to voice their opinions. This can lead to unequal representation in the policy-making process.</a:t>
            </a:r>
          </a:p>
        </p:txBody>
      </p:sp>
      <p:sp>
        <p:nvSpPr>
          <p:cNvPr id="21" name="Rectangle 20">
            <a:extLst>
              <a:ext uri="{FF2B5EF4-FFF2-40B4-BE49-F238E27FC236}">
                <a16:creationId xmlns:a16="http://schemas.microsoft.com/office/drawing/2014/main" id="{DF8BC164-E230-753F-2C7E-B4EE7BA77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8086" y="0"/>
            <a:ext cx="480391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3" descr="Meeting">
            <a:extLst>
              <a:ext uri="{FF2B5EF4-FFF2-40B4-BE49-F238E27FC236}">
                <a16:creationId xmlns:a16="http://schemas.microsoft.com/office/drawing/2014/main" id="{EB6A1075-447A-6FED-CD6A-F6AE535CCC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4191" y="1700246"/>
            <a:ext cx="3452192" cy="3452192"/>
          </a:xfrm>
          <a:prstGeom prst="rect">
            <a:avLst/>
          </a:prstGeom>
        </p:spPr>
      </p:pic>
    </p:spTree>
    <p:extLst>
      <p:ext uri="{BB962C8B-B14F-4D97-AF65-F5344CB8AC3E}">
        <p14:creationId xmlns:p14="http://schemas.microsoft.com/office/powerpoint/2010/main" val="3231435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934664-A6F6-955F-6604-D5B943EFA9CF}"/>
              </a:ext>
            </a:extLst>
          </p:cNvPr>
          <p:cNvSpPr>
            <a:spLocks noGrp="1"/>
          </p:cNvSpPr>
          <p:nvPr>
            <p:ph type="title"/>
          </p:nvPr>
        </p:nvSpPr>
        <p:spPr>
          <a:xfrm>
            <a:off x="838200" y="401221"/>
            <a:ext cx="10515600" cy="1348065"/>
          </a:xfrm>
        </p:spPr>
        <p:txBody>
          <a:bodyPr>
            <a:normAutofit/>
          </a:bodyPr>
          <a:lstStyle/>
          <a:p>
            <a:r>
              <a:rPr lang="en-IN" sz="5400">
                <a:solidFill>
                  <a:srgbClr val="FFFFFF"/>
                </a:solidFill>
              </a:rPr>
              <a:t>COVID-19 Pandemic</a:t>
            </a:r>
          </a:p>
        </p:txBody>
      </p:sp>
      <p:sp>
        <p:nvSpPr>
          <p:cNvPr id="3" name="Content Placeholder 2">
            <a:extLst>
              <a:ext uri="{FF2B5EF4-FFF2-40B4-BE49-F238E27FC236}">
                <a16:creationId xmlns:a16="http://schemas.microsoft.com/office/drawing/2014/main" id="{38835754-6AE5-A5BB-3816-D66D790F1716}"/>
              </a:ext>
            </a:extLst>
          </p:cNvPr>
          <p:cNvSpPr>
            <a:spLocks noGrp="1"/>
          </p:cNvSpPr>
          <p:nvPr>
            <p:ph idx="1"/>
          </p:nvPr>
        </p:nvSpPr>
        <p:spPr>
          <a:xfrm>
            <a:off x="858296" y="2757605"/>
            <a:ext cx="10515600" cy="3590174"/>
          </a:xfrm>
        </p:spPr>
        <p:txBody>
          <a:bodyPr>
            <a:normAutofit/>
          </a:bodyPr>
          <a:lstStyle/>
          <a:p>
            <a:r>
              <a:rPr lang="en-US" sz="2400"/>
              <a:t>The digital divide became particularly apparent in the realm of education, as many students lacked the means to participate in remote learning effectively.</a:t>
            </a:r>
          </a:p>
          <a:p>
            <a:r>
              <a:rPr lang="en-US" sz="2400"/>
              <a:t>Efforts to bridge this divide have become more critical than ever, as society increasingly relies on digital tools and platforms for work, healthcare, and social interaction.</a:t>
            </a:r>
          </a:p>
          <a:p>
            <a:r>
              <a:rPr lang="en-US" sz="2400"/>
              <a:t>The COVID-19 pandemic acted as a catalyst for digital evolution by accelerating the adoption of existing technologies and driving innovation. This led to significant investments in digital infrastructure.</a:t>
            </a:r>
          </a:p>
        </p:txBody>
      </p:sp>
    </p:spTree>
    <p:extLst>
      <p:ext uri="{BB962C8B-B14F-4D97-AF65-F5344CB8AC3E}">
        <p14:creationId xmlns:p14="http://schemas.microsoft.com/office/powerpoint/2010/main" val="311495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looking at a book with candles">
            <a:extLst>
              <a:ext uri="{FF2B5EF4-FFF2-40B4-BE49-F238E27FC236}">
                <a16:creationId xmlns:a16="http://schemas.microsoft.com/office/drawing/2014/main" id="{444471C9-4D42-3D99-EE62-E781DB8CEBB0}"/>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427B8627-FEA3-906E-74FC-3BBC64D5DA80}"/>
              </a:ext>
            </a:extLst>
          </p:cNvPr>
          <p:cNvSpPr>
            <a:spLocks noGrp="1"/>
          </p:cNvSpPr>
          <p:nvPr>
            <p:ph type="title"/>
          </p:nvPr>
        </p:nvSpPr>
        <p:spPr>
          <a:xfrm>
            <a:off x="838200" y="365125"/>
            <a:ext cx="10515600" cy="1325563"/>
          </a:xfrm>
        </p:spPr>
        <p:txBody>
          <a:bodyPr>
            <a:normAutofit/>
          </a:bodyPr>
          <a:lstStyle/>
          <a:p>
            <a:r>
              <a:rPr lang="en-IN" sz="5400">
                <a:solidFill>
                  <a:schemeClr val="bg1"/>
                </a:solidFill>
              </a:rPr>
              <a:t>Situation in Jammu and Kashmir</a:t>
            </a:r>
          </a:p>
        </p:txBody>
      </p:sp>
      <p:sp>
        <p:nvSpPr>
          <p:cNvPr id="12"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F7DA2C-77C2-92D8-82EA-349AC9040BF2}"/>
              </a:ext>
            </a:extLst>
          </p:cNvPr>
          <p:cNvSpPr>
            <a:spLocks noGrp="1"/>
          </p:cNvSpPr>
          <p:nvPr>
            <p:ph idx="1"/>
          </p:nvPr>
        </p:nvSpPr>
        <p:spPr>
          <a:xfrm>
            <a:off x="699976" y="2163936"/>
            <a:ext cx="11155326" cy="4176897"/>
          </a:xfrm>
        </p:spPr>
        <p:txBody>
          <a:bodyPr>
            <a:noAutofit/>
          </a:bodyPr>
          <a:lstStyle/>
          <a:p>
            <a:r>
              <a:rPr lang="en-US" sz="2500" dirty="0">
                <a:solidFill>
                  <a:schemeClr val="bg1"/>
                </a:solidFill>
              </a:rPr>
              <a:t>On August 5, 2019, internet and voice calling were snapped in Jammu and Kashmir, following the abrogation of Article 370 and these are yet to be fully restored. </a:t>
            </a:r>
          </a:p>
          <a:p>
            <a:r>
              <a:rPr lang="en-US" sz="2500" dirty="0">
                <a:solidFill>
                  <a:schemeClr val="bg1"/>
                </a:solidFill>
              </a:rPr>
              <a:t>The situation in Jammu and Kashmir is deplorable and pathetic, particularly for its students, who have been suffering for the last 30 years, in one way or the other. </a:t>
            </a:r>
          </a:p>
          <a:p>
            <a:r>
              <a:rPr lang="en-US" sz="2500" dirty="0">
                <a:solidFill>
                  <a:schemeClr val="bg1"/>
                </a:solidFill>
              </a:rPr>
              <a:t>The abrupt and frequent snapping of 2G (which is not enough to run the video lecture smoothly anyway), in the midst of online lectures, makes the situation very difficult for students and teachers. </a:t>
            </a:r>
          </a:p>
          <a:p>
            <a:r>
              <a:rPr lang="en-US" sz="2500" dirty="0">
                <a:solidFill>
                  <a:schemeClr val="bg1"/>
                </a:solidFill>
              </a:rPr>
              <a:t>It must be added that the speed of the internet here has not risen from 2G to 4G since last year.</a:t>
            </a:r>
            <a:endParaRPr lang="en-IN" sz="2500" dirty="0">
              <a:solidFill>
                <a:schemeClr val="bg1"/>
              </a:solidFill>
            </a:endParaRPr>
          </a:p>
        </p:txBody>
      </p:sp>
    </p:spTree>
    <p:extLst>
      <p:ext uri="{BB962C8B-B14F-4D97-AF65-F5344CB8AC3E}">
        <p14:creationId xmlns:p14="http://schemas.microsoft.com/office/powerpoint/2010/main" val="27885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87B46-E480-183F-12FC-D66855F5A21E}"/>
              </a:ext>
            </a:extLst>
          </p:cNvPr>
          <p:cNvSpPr>
            <a:spLocks noGrp="1"/>
          </p:cNvSpPr>
          <p:nvPr>
            <p:ph type="title"/>
          </p:nvPr>
        </p:nvSpPr>
        <p:spPr>
          <a:xfrm>
            <a:off x="762000" y="1138036"/>
            <a:ext cx="4085665" cy="1402470"/>
          </a:xfrm>
        </p:spPr>
        <p:txBody>
          <a:bodyPr vert="horz" lIns="91440" tIns="45720" rIns="91440" bIns="45720" rtlCol="0" anchor="t">
            <a:normAutofit/>
          </a:bodyPr>
          <a:lstStyle/>
          <a:p>
            <a:r>
              <a:rPr lang="en-US" sz="3200"/>
              <a:t>Generational Gap</a:t>
            </a:r>
          </a:p>
        </p:txBody>
      </p:sp>
      <p:cxnSp>
        <p:nvCxnSpPr>
          <p:cNvPr id="14" name="Straight Connector 13">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42958815-C016-E923-F143-E026071A1790}"/>
              </a:ext>
            </a:extLst>
          </p:cNvPr>
          <p:cNvSpPr>
            <a:spLocks noGrp="1"/>
          </p:cNvSpPr>
          <p:nvPr>
            <p:ph type="body" idx="1"/>
          </p:nvPr>
        </p:nvSpPr>
        <p:spPr>
          <a:xfrm>
            <a:off x="426216" y="2235364"/>
            <a:ext cx="4989845" cy="4024758"/>
          </a:xfrm>
        </p:spPr>
        <p:txBody>
          <a:bodyPr vert="horz" lIns="91440" tIns="45720" rIns="91440" bIns="45720" rtlCol="0">
            <a:noAutofit/>
          </a:bodyPr>
          <a:lstStyle/>
          <a:p>
            <a:r>
              <a:rPr lang="en-US" sz="2600"/>
              <a:t>Disparities in access to and use of digital technologies between different age groups, particularly older and younger generations.</a:t>
            </a:r>
          </a:p>
          <a:p>
            <a:r>
              <a:rPr lang="en-US" sz="2600"/>
              <a:t>Digital natives, those who have grown up using technology, often have higher levels of digital literacy. They are more comfortable using digital tools</a:t>
            </a:r>
          </a:p>
        </p:txBody>
      </p:sp>
      <p:pic>
        <p:nvPicPr>
          <p:cNvPr id="5" name="Picture 4" descr="Cartoon of a person sitting in a chair reading a newspaper with a child walking&#10;&#10;Description automatically generated">
            <a:extLst>
              <a:ext uri="{FF2B5EF4-FFF2-40B4-BE49-F238E27FC236}">
                <a16:creationId xmlns:a16="http://schemas.microsoft.com/office/drawing/2014/main" id="{4F1EED6A-A691-9324-D17E-8A670E90F1E7}"/>
              </a:ext>
            </a:extLst>
          </p:cNvPr>
          <p:cNvPicPr>
            <a:picLocks noChangeAspect="1"/>
          </p:cNvPicPr>
          <p:nvPr/>
        </p:nvPicPr>
        <p:blipFill rotWithShape="1">
          <a:blip r:embed="rId2">
            <a:extLst>
              <a:ext uri="{28A0092B-C50C-407E-A947-70E740481C1C}">
                <a14:useLocalDpi xmlns:a14="http://schemas.microsoft.com/office/drawing/2010/main" val="0"/>
              </a:ext>
            </a:extLst>
          </a:blip>
          <a:srcRect l="101" r="4521"/>
          <a:stretch/>
        </p:blipFill>
        <p:spPr>
          <a:xfrm>
            <a:off x="5650992" y="10"/>
            <a:ext cx="6541008" cy="6857990"/>
          </a:xfrm>
          <a:prstGeom prst="rect">
            <a:avLst/>
          </a:prstGeom>
        </p:spPr>
      </p:pic>
    </p:spTree>
    <p:extLst>
      <p:ext uri="{BB962C8B-B14F-4D97-AF65-F5344CB8AC3E}">
        <p14:creationId xmlns:p14="http://schemas.microsoft.com/office/powerpoint/2010/main" val="263459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4D327EF6-1201-4218-AA98-3DA5A0F489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7" name="Rectangle 16">
            <a:extLst>
              <a:ext uri="{FF2B5EF4-FFF2-40B4-BE49-F238E27FC236}">
                <a16:creationId xmlns:a16="http://schemas.microsoft.com/office/drawing/2014/main" id="{9864AAEA-8DC4-4D15-864C-B53C5B4CC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E82F361B-984A-43B6-AFE8-1F1439428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420664"/>
          </a:xfrm>
          <a:prstGeom prst="rect">
            <a:avLst/>
          </a:prstGeom>
          <a:ln>
            <a:noFill/>
          </a:ln>
          <a:effectLst>
            <a:outerShdw blurRad="596900" dist="330200" dir="714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F6903-F8B5-04AE-F4E7-CCECE82015E4}"/>
              </a:ext>
            </a:extLst>
          </p:cNvPr>
          <p:cNvSpPr>
            <a:spLocks noGrp="1"/>
          </p:cNvSpPr>
          <p:nvPr>
            <p:ph type="title"/>
          </p:nvPr>
        </p:nvSpPr>
        <p:spPr>
          <a:xfrm>
            <a:off x="761801" y="575094"/>
            <a:ext cx="4697303" cy="2254370"/>
          </a:xfrm>
        </p:spPr>
        <p:txBody>
          <a:bodyPr vert="horz" lIns="91440" tIns="45720" rIns="91440" bIns="45720" rtlCol="0" anchor="ctr">
            <a:normAutofit/>
          </a:bodyPr>
          <a:lstStyle/>
          <a:p>
            <a:r>
              <a:rPr lang="en-US" sz="4000" kern="1200">
                <a:solidFill>
                  <a:schemeClr val="tx1"/>
                </a:solidFill>
                <a:latin typeface="+mj-lt"/>
                <a:ea typeface="+mj-ea"/>
                <a:cs typeface="+mj-cs"/>
              </a:rPr>
              <a:t>What is the Digital Divide?</a:t>
            </a:r>
          </a:p>
        </p:txBody>
      </p:sp>
      <p:sp useBgFill="1">
        <p:nvSpPr>
          <p:cNvPr id="24" name="Rectangle 23">
            <a:extLst>
              <a:ext uri="{FF2B5EF4-FFF2-40B4-BE49-F238E27FC236}">
                <a16:creationId xmlns:a16="http://schemas.microsoft.com/office/drawing/2014/main" id="{4F2A6A32-9ADF-4DD4-AEA5-0D1FF0F8B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8" y="0"/>
            <a:ext cx="6096001" cy="6849700"/>
          </a:xfrm>
          <a:prstGeom prst="rect">
            <a:avLst/>
          </a:prstGeom>
          <a:ln>
            <a:noFill/>
          </a:ln>
          <a:effectLst>
            <a:outerShdw blurRad="596900" dist="317500" dir="8820000" sx="87000" sy="87000" algn="t" rotWithShape="0">
              <a:schemeClr val="tx1">
                <a:alpha val="2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Free Images : silhouette, black and white, crack, gap, brand, font ...">
            <a:extLst>
              <a:ext uri="{FF2B5EF4-FFF2-40B4-BE49-F238E27FC236}">
                <a16:creationId xmlns:a16="http://schemas.microsoft.com/office/drawing/2014/main" id="{6A66559C-750F-C95B-4C51-7ED10F6171A7}"/>
              </a:ext>
            </a:extLst>
          </p:cNvPr>
          <p:cNvPicPr>
            <a:picLocks noChangeAspect="1"/>
          </p:cNvPicPr>
          <p:nvPr/>
        </p:nvPicPr>
        <p:blipFill rotWithShape="1">
          <a:blip r:embed="rId2"/>
          <a:srcRect r="-2" b="54"/>
          <a:stretch/>
        </p:blipFill>
        <p:spPr>
          <a:xfrm>
            <a:off x="6093082" y="10"/>
            <a:ext cx="6098917" cy="3428736"/>
          </a:xfrm>
          <a:prstGeom prst="rect">
            <a:avLst/>
          </a:prstGeom>
        </p:spPr>
      </p:pic>
      <p:pic>
        <p:nvPicPr>
          <p:cNvPr id="8" name="Picture 7" descr="A drawing of people walking on a bridge&#10;&#10;Description automatically generated">
            <a:extLst>
              <a:ext uri="{FF2B5EF4-FFF2-40B4-BE49-F238E27FC236}">
                <a16:creationId xmlns:a16="http://schemas.microsoft.com/office/drawing/2014/main" id="{BD1C2C02-41F6-5A58-8CA7-6F3E31C888A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392" r="2" b="2"/>
          <a:stretch/>
        </p:blipFill>
        <p:spPr>
          <a:xfrm>
            <a:off x="-1" y="3429254"/>
            <a:ext cx="6098917" cy="3428746"/>
          </a:xfrm>
          <a:prstGeom prst="rect">
            <a:avLst/>
          </a:prstGeom>
        </p:spPr>
      </p:pic>
      <p:sp>
        <p:nvSpPr>
          <p:cNvPr id="3" name="Text Placeholder 2">
            <a:extLst>
              <a:ext uri="{FF2B5EF4-FFF2-40B4-BE49-F238E27FC236}">
                <a16:creationId xmlns:a16="http://schemas.microsoft.com/office/drawing/2014/main" id="{E3EFE791-0C6B-0808-5FC2-2CCE4B05F660}"/>
              </a:ext>
            </a:extLst>
          </p:cNvPr>
          <p:cNvSpPr>
            <a:spLocks noGrp="1"/>
          </p:cNvSpPr>
          <p:nvPr>
            <p:ph type="body" idx="1"/>
          </p:nvPr>
        </p:nvSpPr>
        <p:spPr>
          <a:xfrm>
            <a:off x="6751674" y="3806456"/>
            <a:ext cx="5284382" cy="2626243"/>
          </a:xfrm>
        </p:spPr>
        <p:txBody>
          <a:bodyPr vert="horz" lIns="91440" tIns="45720" rIns="91440" bIns="45720" rtlCol="0" anchor="ctr">
            <a:normAutofit/>
          </a:bodyPr>
          <a:lstStyle/>
          <a:p>
            <a:endParaRPr lang="en-US" sz="2400"/>
          </a:p>
          <a:p>
            <a:pPr marL="0" indent="0">
              <a:buNone/>
            </a:pPr>
            <a:r>
              <a:rPr lang="en-US" sz="2400"/>
              <a:t>The digital divide refers to the gap between individuals and communities that have access to digital technologies and those who do not. This presentation explores the implications of this divide on society.</a:t>
            </a:r>
          </a:p>
          <a:p>
            <a:endParaRPr lang="en-US" sz="2000"/>
          </a:p>
          <a:p>
            <a:endParaRPr lang="en-US" sz="2000"/>
          </a:p>
        </p:txBody>
      </p:sp>
      <p:sp>
        <p:nvSpPr>
          <p:cNvPr id="10" name="TextBox 9">
            <a:extLst>
              <a:ext uri="{FF2B5EF4-FFF2-40B4-BE49-F238E27FC236}">
                <a16:creationId xmlns:a16="http://schemas.microsoft.com/office/drawing/2014/main" id="{0BD5EFCE-16FD-105E-5CDB-4A1AF6112819}"/>
              </a:ext>
            </a:extLst>
          </p:cNvPr>
          <p:cNvSpPr txBox="1"/>
          <p:nvPr/>
        </p:nvSpPr>
        <p:spPr>
          <a:xfrm>
            <a:off x="3764624" y="6657945"/>
            <a:ext cx="233429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403631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731190-122F-F1FB-5579-4D195AC18D00}"/>
              </a:ext>
            </a:extLst>
          </p:cNvPr>
          <p:cNvSpPr>
            <a:spLocks noGrp="1"/>
          </p:cNvSpPr>
          <p:nvPr>
            <p:ph type="title"/>
          </p:nvPr>
        </p:nvSpPr>
        <p:spPr>
          <a:xfrm>
            <a:off x="630936" y="502920"/>
            <a:ext cx="3419856" cy="1463040"/>
          </a:xfrm>
        </p:spPr>
        <p:txBody>
          <a:bodyPr anchor="ctr">
            <a:normAutofit/>
          </a:bodyPr>
          <a:lstStyle/>
          <a:p>
            <a:r>
              <a:rPr lang="en-IN" sz="4800"/>
              <a:t>Gender Digital Divide</a:t>
            </a:r>
          </a:p>
        </p:txBody>
      </p:sp>
      <p:sp>
        <p:nvSpPr>
          <p:cNvPr id="15"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828A5B8-A3D2-C9E6-E655-A91C0F43A3BA}"/>
              </a:ext>
            </a:extLst>
          </p:cNvPr>
          <p:cNvSpPr>
            <a:spLocks noGrp="1"/>
          </p:cNvSpPr>
          <p:nvPr>
            <p:ph idx="1"/>
          </p:nvPr>
        </p:nvSpPr>
        <p:spPr>
          <a:xfrm>
            <a:off x="4580240" y="221063"/>
            <a:ext cx="7538609" cy="2461846"/>
          </a:xfrm>
        </p:spPr>
        <p:txBody>
          <a:bodyPr anchor="ctr">
            <a:normAutofit fontScale="92500" lnSpcReduction="20000"/>
          </a:bodyPr>
          <a:lstStyle/>
          <a:p>
            <a:r>
              <a:rPr lang="en-US"/>
              <a:t>Disparities in internet access, digital literacy, and technology usage between men and women.</a:t>
            </a:r>
          </a:p>
          <a:p>
            <a:r>
              <a:rPr lang="en-US"/>
              <a:t>Traditional gender stereotypes in India can discourage women from using digital technologies. </a:t>
            </a:r>
          </a:p>
          <a:p>
            <a:r>
              <a:rPr lang="en-US"/>
              <a:t>Concerns related to online safety and privacy may also deter women from using the internet and social media platforms.</a:t>
            </a:r>
          </a:p>
          <a:p>
            <a:endParaRPr lang="en-IN" sz="1200"/>
          </a:p>
        </p:txBody>
      </p:sp>
      <p:pic>
        <p:nvPicPr>
          <p:cNvPr id="5" name="Picture 4" descr="A graph of a number of people&#10;&#10;Description automatically generated">
            <a:extLst>
              <a:ext uri="{FF2B5EF4-FFF2-40B4-BE49-F238E27FC236}">
                <a16:creationId xmlns:a16="http://schemas.microsoft.com/office/drawing/2014/main" id="{7078896B-F1FD-C8E4-43A2-7CD96ADD2664}"/>
              </a:ext>
            </a:extLst>
          </p:cNvPr>
          <p:cNvPicPr>
            <a:picLocks noChangeAspect="1"/>
          </p:cNvPicPr>
          <p:nvPr/>
        </p:nvPicPr>
        <p:blipFill rotWithShape="1">
          <a:blip r:embed="rId2">
            <a:extLst>
              <a:ext uri="{28A0092B-C50C-407E-A947-70E740481C1C}">
                <a14:useLocalDpi xmlns:a14="http://schemas.microsoft.com/office/drawing/2010/main" val="0"/>
              </a:ext>
            </a:extLst>
          </a:blip>
          <a:srcRect b="12319"/>
          <a:stretch/>
        </p:blipFill>
        <p:spPr>
          <a:xfrm>
            <a:off x="1475300" y="2823586"/>
            <a:ext cx="9019827" cy="3959352"/>
          </a:xfrm>
          <a:prstGeom prst="rect">
            <a:avLst/>
          </a:prstGeom>
          <a:ln>
            <a:solidFill>
              <a:schemeClr val="tx1"/>
            </a:solidFill>
          </a:ln>
        </p:spPr>
      </p:pic>
    </p:spTree>
    <p:extLst>
      <p:ext uri="{BB962C8B-B14F-4D97-AF65-F5344CB8AC3E}">
        <p14:creationId xmlns:p14="http://schemas.microsoft.com/office/powerpoint/2010/main" val="41715864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DB60271-CC36-038E-7174-CCC14F968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CB8460-A9D5-515F-DDD6-EDD6A2B04495}"/>
              </a:ext>
            </a:extLst>
          </p:cNvPr>
          <p:cNvSpPr>
            <a:spLocks noGrp="1"/>
          </p:cNvSpPr>
          <p:nvPr>
            <p:ph type="title"/>
          </p:nvPr>
        </p:nvSpPr>
        <p:spPr>
          <a:xfrm>
            <a:off x="758952" y="333497"/>
            <a:ext cx="10593993" cy="1029419"/>
          </a:xfrm>
        </p:spPr>
        <p:txBody>
          <a:bodyPr vert="horz" lIns="91440" tIns="45720" rIns="91440" bIns="45720" rtlCol="0" anchor="ctr">
            <a:normAutofit/>
          </a:bodyPr>
          <a:lstStyle/>
          <a:p>
            <a:r>
              <a:rPr lang="en-US" sz="4000" kern="1200">
                <a:solidFill>
                  <a:schemeClr val="tx1"/>
                </a:solidFill>
                <a:latin typeface="+mj-lt"/>
                <a:ea typeface="+mj-ea"/>
                <a:cs typeface="+mj-cs"/>
              </a:rPr>
              <a:t>Global Digital Divide</a:t>
            </a:r>
          </a:p>
        </p:txBody>
      </p:sp>
      <p:pic>
        <p:nvPicPr>
          <p:cNvPr id="5" name="Graphic 4">
            <a:extLst>
              <a:ext uri="{FF2B5EF4-FFF2-40B4-BE49-F238E27FC236}">
                <a16:creationId xmlns:a16="http://schemas.microsoft.com/office/drawing/2014/main" id="{83975869-327B-2E26-4EA1-AB4F5A539D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553" y="1867778"/>
            <a:ext cx="11459842" cy="4320790"/>
          </a:xfrm>
          <a:prstGeom prst="rect">
            <a:avLst/>
          </a:prstGeom>
          <a:effectLst/>
        </p:spPr>
      </p:pic>
      <p:sp>
        <p:nvSpPr>
          <p:cNvPr id="6" name="TextBox 5">
            <a:extLst>
              <a:ext uri="{FF2B5EF4-FFF2-40B4-BE49-F238E27FC236}">
                <a16:creationId xmlns:a16="http://schemas.microsoft.com/office/drawing/2014/main" id="{66A55131-C3B0-4275-B051-F84F2BB417BB}"/>
              </a:ext>
            </a:extLst>
          </p:cNvPr>
          <p:cNvSpPr txBox="1"/>
          <p:nvPr/>
        </p:nvSpPr>
        <p:spPr>
          <a:xfrm>
            <a:off x="2970962" y="6359933"/>
            <a:ext cx="62500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1242C"/>
                </a:solidFill>
                <a:effectLst/>
                <a:uLnTx/>
                <a:uFillTx/>
                <a:latin typeface="Lato" panose="020F0502020204030203" pitchFamily="34" charset="0"/>
                <a:ea typeface="+mn-ea"/>
                <a:cs typeface="+mn-cs"/>
              </a:rPr>
              <a:t>Percentage of individuals using the Internet</a:t>
            </a: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2695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671C3B-3D7D-3D0F-3EC9-33FC69BB31AE}"/>
              </a:ext>
            </a:extLst>
          </p:cNvPr>
          <p:cNvSpPr>
            <a:spLocks noGrp="1"/>
          </p:cNvSpPr>
          <p:nvPr>
            <p:ph type="title"/>
          </p:nvPr>
        </p:nvSpPr>
        <p:spPr>
          <a:xfrm>
            <a:off x="572493" y="238539"/>
            <a:ext cx="11018520" cy="1434415"/>
          </a:xfrm>
        </p:spPr>
        <p:txBody>
          <a:bodyPr anchor="b">
            <a:normAutofit/>
          </a:bodyPr>
          <a:lstStyle/>
          <a:p>
            <a:r>
              <a:rPr lang="en-IN" sz="5400"/>
              <a:t>Oxfam Report</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D175C3B-B401-356A-9375-73F5CF9EF3E4}"/>
              </a:ext>
            </a:extLst>
          </p:cNvPr>
          <p:cNvSpPr>
            <a:spLocks noGrp="1"/>
          </p:cNvSpPr>
          <p:nvPr>
            <p:ph idx="1"/>
          </p:nvPr>
        </p:nvSpPr>
        <p:spPr>
          <a:xfrm>
            <a:off x="572493" y="2071316"/>
            <a:ext cx="5523507" cy="4119172"/>
          </a:xfrm>
        </p:spPr>
        <p:txBody>
          <a:bodyPr anchor="ctr">
            <a:normAutofit/>
          </a:bodyPr>
          <a:lstStyle/>
          <a:p>
            <a:pPr marL="0" indent="0">
              <a:buNone/>
            </a:pPr>
            <a:r>
              <a:rPr lang="en-US" sz="2400"/>
              <a:t>Within the Asia-Pacific region, India’s gendered digital divide fares the worst with a wide gap of 40.4 per cent between internet usage among men and women, the report states.</a:t>
            </a:r>
          </a:p>
          <a:p>
            <a:pPr marL="0" indent="0">
              <a:buNone/>
            </a:pPr>
            <a:r>
              <a:rPr lang="en-US" sz="2400"/>
              <a:t>The report cites a February 2022 story from Business Today that states that 25,067 villages in India do not have mobile and internet connectivity.</a:t>
            </a:r>
          </a:p>
        </p:txBody>
      </p:sp>
      <p:pic>
        <p:nvPicPr>
          <p:cNvPr id="5" name="Picture 4" descr="A person talking on a phone&#10;&#10;Description automatically generated">
            <a:extLst>
              <a:ext uri="{FF2B5EF4-FFF2-40B4-BE49-F238E27FC236}">
                <a16:creationId xmlns:a16="http://schemas.microsoft.com/office/drawing/2014/main" id="{8706EC65-AEF0-656E-A806-28D70812F7BE}"/>
              </a:ext>
            </a:extLst>
          </p:cNvPr>
          <p:cNvPicPr>
            <a:picLocks noChangeAspect="1"/>
          </p:cNvPicPr>
          <p:nvPr/>
        </p:nvPicPr>
        <p:blipFill rotWithShape="1">
          <a:blip r:embed="rId2">
            <a:extLst>
              <a:ext uri="{28A0092B-C50C-407E-A947-70E740481C1C}">
                <a14:useLocalDpi xmlns:a14="http://schemas.microsoft.com/office/drawing/2010/main" val="0"/>
              </a:ext>
            </a:extLst>
          </a:blip>
          <a:srcRect r="3792" b="-3"/>
          <a:stretch/>
        </p:blipFill>
        <p:spPr>
          <a:xfrm>
            <a:off x="6240027" y="208395"/>
            <a:ext cx="5649956" cy="6509733"/>
          </a:xfrm>
          <a:prstGeom prst="rect">
            <a:avLst/>
          </a:prstGeom>
          <a:ln>
            <a:solidFill>
              <a:schemeClr val="tx1"/>
            </a:solidFill>
          </a:ln>
        </p:spPr>
      </p:pic>
    </p:spTree>
    <p:extLst>
      <p:ext uri="{BB962C8B-B14F-4D97-AF65-F5344CB8AC3E}">
        <p14:creationId xmlns:p14="http://schemas.microsoft.com/office/powerpoint/2010/main" val="18425340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FBFF3-7942-75AE-3505-DB1B01540642}"/>
              </a:ext>
            </a:extLst>
          </p:cNvPr>
          <p:cNvSpPr>
            <a:spLocks noGrp="1"/>
          </p:cNvSpPr>
          <p:nvPr>
            <p:ph type="title"/>
          </p:nvPr>
        </p:nvSpPr>
        <p:spPr>
          <a:xfrm>
            <a:off x="0" y="-42530"/>
            <a:ext cx="12192003" cy="1049012"/>
          </a:xfrm>
          <a:solidFill>
            <a:schemeClr val="accent1">
              <a:lumMod val="40000"/>
              <a:lumOff val="60000"/>
            </a:schemeClr>
          </a:solidFill>
        </p:spPr>
        <p:txBody>
          <a:bodyPr vert="horz" lIns="91440" tIns="45720" rIns="91440" bIns="45720" rtlCol="0" anchor="ctr">
            <a:normAutofit/>
          </a:bodyPr>
          <a:lstStyle/>
          <a:p>
            <a:r>
              <a:rPr lang="en-US" sz="4000"/>
              <a:t>	</a:t>
            </a:r>
            <a:r>
              <a:rPr lang="en-US" sz="4000">
                <a:solidFill>
                  <a:schemeClr val="bg1"/>
                </a:solidFill>
              </a:rPr>
              <a:t>Community Initiatives</a:t>
            </a:r>
          </a:p>
        </p:txBody>
      </p:sp>
      <p:graphicFrame>
        <p:nvGraphicFramePr>
          <p:cNvPr id="18" name="Text Placeholder 2">
            <a:extLst>
              <a:ext uri="{FF2B5EF4-FFF2-40B4-BE49-F238E27FC236}">
                <a16:creationId xmlns:a16="http://schemas.microsoft.com/office/drawing/2014/main" id="{9B88F639-76D0-35F4-812F-710B95A9E9E3}"/>
              </a:ext>
            </a:extLst>
          </p:cNvPr>
          <p:cNvGraphicFramePr/>
          <p:nvPr/>
        </p:nvGraphicFramePr>
        <p:xfrm>
          <a:off x="838199" y="1244009"/>
          <a:ext cx="10613066" cy="5475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02282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graphicEl>
                                              <a:dgm id="{500E7C0D-4781-427E-927B-0C61AB799EA5}"/>
                                            </p:graphicEl>
                                          </p:spTgt>
                                        </p:tgtEl>
                                        <p:attrNameLst>
                                          <p:attrName>style.visibility</p:attrName>
                                        </p:attrNameLst>
                                      </p:cBhvr>
                                      <p:to>
                                        <p:strVal val="visible"/>
                                      </p:to>
                                    </p:set>
                                    <p:animEffect transition="in" filter="barn(inVertical)">
                                      <p:cBhvr>
                                        <p:cTn id="7" dur="500"/>
                                        <p:tgtEl>
                                          <p:spTgt spid="18">
                                            <p:graphicEl>
                                              <a:dgm id="{500E7C0D-4781-427E-927B-0C61AB799EA5}"/>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graphicEl>
                                              <a:dgm id="{D4B217F4-208C-49BE-8180-50B458D606B7}"/>
                                            </p:graphicEl>
                                          </p:spTgt>
                                        </p:tgtEl>
                                        <p:attrNameLst>
                                          <p:attrName>style.visibility</p:attrName>
                                        </p:attrNameLst>
                                      </p:cBhvr>
                                      <p:to>
                                        <p:strVal val="visible"/>
                                      </p:to>
                                    </p:set>
                                    <p:animEffect transition="in" filter="barn(inVertical)">
                                      <p:cBhvr>
                                        <p:cTn id="10" dur="500"/>
                                        <p:tgtEl>
                                          <p:spTgt spid="18">
                                            <p:graphicEl>
                                              <a:dgm id="{D4B217F4-208C-49BE-8180-50B458D606B7}"/>
                                            </p:graphic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graphicEl>
                                              <a:dgm id="{7C64A6D5-18E1-4F96-A111-5D23D656C5E7}"/>
                                            </p:graphicEl>
                                          </p:spTgt>
                                        </p:tgtEl>
                                        <p:attrNameLst>
                                          <p:attrName>style.visibility</p:attrName>
                                        </p:attrNameLst>
                                      </p:cBhvr>
                                      <p:to>
                                        <p:strVal val="visible"/>
                                      </p:to>
                                    </p:set>
                                    <p:animEffect transition="in" filter="barn(inVertical)">
                                      <p:cBhvr>
                                        <p:cTn id="13" dur="500"/>
                                        <p:tgtEl>
                                          <p:spTgt spid="18">
                                            <p:graphicEl>
                                              <a:dgm id="{7C64A6D5-18E1-4F96-A111-5D23D656C5E7}"/>
                                            </p:graphic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8">
                                            <p:graphicEl>
                                              <a:dgm id="{2FFDF91E-1FEC-4BED-82A6-BB9FF0C2AEAF}"/>
                                            </p:graphicEl>
                                          </p:spTgt>
                                        </p:tgtEl>
                                        <p:attrNameLst>
                                          <p:attrName>style.visibility</p:attrName>
                                        </p:attrNameLst>
                                      </p:cBhvr>
                                      <p:to>
                                        <p:strVal val="visible"/>
                                      </p:to>
                                    </p:set>
                                    <p:animEffect transition="in" filter="barn(inVertical)">
                                      <p:cBhvr>
                                        <p:cTn id="16" dur="500"/>
                                        <p:tgtEl>
                                          <p:spTgt spid="18">
                                            <p:graphicEl>
                                              <a:dgm id="{2FFDF91E-1FEC-4BED-82A6-BB9FF0C2AEAF}"/>
                                            </p:graphic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graphicEl>
                                              <a:dgm id="{A881277C-D129-4EF9-9273-CEC8855A876A}"/>
                                            </p:graphicEl>
                                          </p:spTgt>
                                        </p:tgtEl>
                                        <p:attrNameLst>
                                          <p:attrName>style.visibility</p:attrName>
                                        </p:attrNameLst>
                                      </p:cBhvr>
                                      <p:to>
                                        <p:strVal val="visible"/>
                                      </p:to>
                                    </p:set>
                                    <p:animEffect transition="in" filter="barn(inVertical)">
                                      <p:cBhvr>
                                        <p:cTn id="19" dur="500"/>
                                        <p:tgtEl>
                                          <p:spTgt spid="18">
                                            <p:graphicEl>
                                              <a:dgm id="{A881277C-D129-4EF9-9273-CEC8855A876A}"/>
                                            </p:graphic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8">
                                            <p:graphicEl>
                                              <a:dgm id="{94D3BBF8-3001-4C30-B7EE-5D5CC2CFD7B2}"/>
                                            </p:graphicEl>
                                          </p:spTgt>
                                        </p:tgtEl>
                                        <p:attrNameLst>
                                          <p:attrName>style.visibility</p:attrName>
                                        </p:attrNameLst>
                                      </p:cBhvr>
                                      <p:to>
                                        <p:strVal val="visible"/>
                                      </p:to>
                                    </p:set>
                                    <p:animEffect transition="in" filter="barn(inVertical)">
                                      <p:cBhvr>
                                        <p:cTn id="22" dur="500"/>
                                        <p:tgtEl>
                                          <p:spTgt spid="18">
                                            <p:graphicEl>
                                              <a:dgm id="{94D3BBF8-3001-4C30-B7EE-5D5CC2CFD7B2}"/>
                                            </p:graphicEl>
                                          </p:spTgt>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
                                            <p:graphicEl>
                                              <a:dgm id="{37A55B78-FA5A-4393-BBB3-B0EEE57E032E}"/>
                                            </p:graphicEl>
                                          </p:spTgt>
                                        </p:tgtEl>
                                        <p:attrNameLst>
                                          <p:attrName>style.visibility</p:attrName>
                                        </p:attrNameLst>
                                      </p:cBhvr>
                                      <p:to>
                                        <p:strVal val="visible"/>
                                      </p:to>
                                    </p:set>
                                    <p:animEffect transition="in" filter="barn(inVertical)">
                                      <p:cBhvr>
                                        <p:cTn id="25" dur="500"/>
                                        <p:tgtEl>
                                          <p:spTgt spid="18">
                                            <p:graphicEl>
                                              <a:dgm id="{37A55B78-FA5A-4393-BBB3-B0EEE57E032E}"/>
                                            </p:graphicEl>
                                          </p:spTgt>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8">
                                            <p:graphicEl>
                                              <a:dgm id="{5BFF5141-1BC0-447F-AA81-7D0E89C73688}"/>
                                            </p:graphicEl>
                                          </p:spTgt>
                                        </p:tgtEl>
                                        <p:attrNameLst>
                                          <p:attrName>style.visibility</p:attrName>
                                        </p:attrNameLst>
                                      </p:cBhvr>
                                      <p:to>
                                        <p:strVal val="visible"/>
                                      </p:to>
                                    </p:set>
                                    <p:animEffect transition="in" filter="barn(inVertical)">
                                      <p:cBhvr>
                                        <p:cTn id="28" dur="500"/>
                                        <p:tgtEl>
                                          <p:spTgt spid="18">
                                            <p:graphicEl>
                                              <a:dgm id="{5BFF5141-1BC0-447F-AA81-7D0E89C73688}"/>
                                            </p:graphic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8">
                                            <p:graphicEl>
                                              <a:dgm id="{F1E2B88A-4302-4FC3-ADD2-E1813A8483DA}"/>
                                            </p:graphicEl>
                                          </p:spTgt>
                                        </p:tgtEl>
                                        <p:attrNameLst>
                                          <p:attrName>style.visibility</p:attrName>
                                        </p:attrNameLst>
                                      </p:cBhvr>
                                      <p:to>
                                        <p:strVal val="visible"/>
                                      </p:to>
                                    </p:set>
                                    <p:animEffect transition="in" filter="barn(inVertical)">
                                      <p:cBhvr>
                                        <p:cTn id="31" dur="500"/>
                                        <p:tgtEl>
                                          <p:spTgt spid="18">
                                            <p:graphicEl>
                                              <a:dgm id="{F1E2B88A-4302-4FC3-ADD2-E1813A8483D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uiExpand="1">
        <p:bldSub>
          <a:bldDgm/>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05BBE2-261B-4354-937F-AD22E91438C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The Role of Government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D4F533BF-AAAC-BB87-76AF-B44D559377E9}"/>
              </a:ext>
            </a:extLst>
          </p:cNvPr>
          <p:cNvSpPr>
            <a:spLocks noGrp="1"/>
          </p:cNvSpPr>
          <p:nvPr>
            <p:ph type="body" idx="1"/>
          </p:nvPr>
        </p:nvSpPr>
        <p:spPr>
          <a:xfrm>
            <a:off x="838200" y="2240915"/>
            <a:ext cx="10515600" cy="4251960"/>
          </a:xfrm>
        </p:spPr>
        <p:txBody>
          <a:bodyPr vert="horz" lIns="91440" tIns="45720" rIns="91440" bIns="45720" rtlCol="0">
            <a:normAutofit/>
          </a:bodyPr>
          <a:lstStyle/>
          <a:p>
            <a:r>
              <a:rPr lang="en-US" sz="2400"/>
              <a:t>Policies that promote affordable broadband access. Regulatory bodies often oversee the telecommunications industry to ensure that providers extend their services to rural and underserved areas.</a:t>
            </a:r>
          </a:p>
          <a:p>
            <a:r>
              <a:rPr lang="en-US" sz="2400"/>
              <a:t>Educational institutions, often funded or regulated by the government, can play a crucial role in bridging the digital divide. Governments may ensure that schools provide access to digital devices and incorporate digital literacy into the curriculum.</a:t>
            </a:r>
          </a:p>
          <a:p>
            <a:r>
              <a:rPr lang="en-US" sz="2400"/>
              <a:t>Governments can lead by example in providing online services and information. This not only improves government efficiency but also encourages citizens to get online and use digital tools.</a:t>
            </a:r>
          </a:p>
          <a:p>
            <a:endParaRPr lang="en-US" sz="2200"/>
          </a:p>
          <a:p>
            <a:endParaRPr lang="en-US" sz="2200"/>
          </a:p>
          <a:p>
            <a:endParaRPr lang="en-US" sz="2200"/>
          </a:p>
          <a:p>
            <a:endParaRPr lang="en-US" sz="2200"/>
          </a:p>
        </p:txBody>
      </p:sp>
    </p:spTree>
    <p:extLst>
      <p:ext uri="{BB962C8B-B14F-4D97-AF65-F5344CB8AC3E}">
        <p14:creationId xmlns:p14="http://schemas.microsoft.com/office/powerpoint/2010/main" val="2075887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c 1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3AC786-BAC7-BA76-ACA0-E429391CBB06}"/>
              </a:ext>
            </a:extLst>
          </p:cNvPr>
          <p:cNvSpPr>
            <a:spLocks noGrp="1"/>
          </p:cNvSpPr>
          <p:nvPr>
            <p:ph type="title"/>
          </p:nvPr>
        </p:nvSpPr>
        <p:spPr>
          <a:xfrm>
            <a:off x="5894962" y="479493"/>
            <a:ext cx="5458838" cy="1325563"/>
          </a:xfrm>
        </p:spPr>
        <p:txBody>
          <a:bodyPr>
            <a:normAutofit/>
          </a:bodyPr>
          <a:lstStyle/>
          <a:p>
            <a:r>
              <a:rPr lang="en-IN"/>
              <a:t>Unified Payments Interface (UPI)</a:t>
            </a:r>
          </a:p>
        </p:txBody>
      </p:sp>
      <p:sp>
        <p:nvSpPr>
          <p:cNvPr id="21" name="Freeform: Shape 2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up of a logo">
            <a:extLst>
              <a:ext uri="{FF2B5EF4-FFF2-40B4-BE49-F238E27FC236}">
                <a16:creationId xmlns:a16="http://schemas.microsoft.com/office/drawing/2014/main" id="{2BFB4969-E418-DCC5-1EAF-B3A6A65CC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182" y="1552610"/>
            <a:ext cx="4777381" cy="3583035"/>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C8BE98B5-B5D9-A4C4-906E-54B20163460E}"/>
              </a:ext>
            </a:extLst>
          </p:cNvPr>
          <p:cNvSpPr>
            <a:spLocks noGrp="1"/>
          </p:cNvSpPr>
          <p:nvPr>
            <p:ph idx="1"/>
          </p:nvPr>
        </p:nvSpPr>
        <p:spPr>
          <a:xfrm>
            <a:off x="5894962" y="2245699"/>
            <a:ext cx="5458838" cy="4192520"/>
          </a:xfrm>
        </p:spPr>
        <p:txBody>
          <a:bodyPr>
            <a:normAutofit/>
          </a:bodyPr>
          <a:lstStyle/>
          <a:p>
            <a:r>
              <a:rPr lang="en-US"/>
              <a:t>Example of government-lead digital initiatives that how governments can play a role in promoting digital inclusion.</a:t>
            </a:r>
          </a:p>
          <a:p>
            <a:r>
              <a:rPr lang="en-US"/>
              <a:t>It has transformed the way individuals and businesses handle financial transactions, making it accessible to people even in remote areas with limited access.</a:t>
            </a:r>
          </a:p>
        </p:txBody>
      </p:sp>
    </p:spTree>
    <p:extLst>
      <p:ext uri="{BB962C8B-B14F-4D97-AF65-F5344CB8AC3E}">
        <p14:creationId xmlns:p14="http://schemas.microsoft.com/office/powerpoint/2010/main" val="1634656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A866F0E-F54B-4BF5-8A88-7D97BD45F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229EC50-E910-4AE2-9EEA-604A81EF6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941221 w 12192000"/>
              <a:gd name="connsiteY0" fmla="*/ 2015186 h 6858000"/>
              <a:gd name="connsiteX1" fmla="*/ 6907857 w 12192000"/>
              <a:gd name="connsiteY1" fmla="*/ 2033351 h 6858000"/>
              <a:gd name="connsiteX2" fmla="*/ 7093700 w 12192000"/>
              <a:gd name="connsiteY2" fmla="*/ 2101457 h 6858000"/>
              <a:gd name="connsiteX3" fmla="*/ 6803079 w 12192000"/>
              <a:gd name="connsiteY3" fmla="*/ 2065612 h 6858000"/>
              <a:gd name="connsiteX4" fmla="*/ 6798115 w 12192000"/>
              <a:gd name="connsiteY4" fmla="*/ 2088772 h 6858000"/>
              <a:gd name="connsiteX5" fmla="*/ 7128167 w 12192000"/>
              <a:gd name="connsiteY5" fmla="*/ 2176455 h 6858000"/>
              <a:gd name="connsiteX6" fmla="*/ 7098663 w 12192000"/>
              <a:gd name="connsiteY6" fmla="*/ 2189968 h 6858000"/>
              <a:gd name="connsiteX7" fmla="*/ 6923298 w 12192000"/>
              <a:gd name="connsiteY7" fmla="*/ 2156052 h 6858000"/>
              <a:gd name="connsiteX8" fmla="*/ 6888004 w 12192000"/>
              <a:gd name="connsiteY8" fmla="*/ 2164875 h 6858000"/>
              <a:gd name="connsiteX9" fmla="*/ 6905375 w 12192000"/>
              <a:gd name="connsiteY9" fmla="*/ 2205958 h 6858000"/>
              <a:gd name="connsiteX10" fmla="*/ 6981477 w 12192000"/>
              <a:gd name="connsiteY10" fmla="*/ 2221951 h 6858000"/>
              <a:gd name="connsiteX11" fmla="*/ 7100043 w 12192000"/>
              <a:gd name="connsiteY11" fmla="*/ 2318459 h 6858000"/>
              <a:gd name="connsiteX12" fmla="*/ 6920540 w 12192000"/>
              <a:gd name="connsiteY12" fmla="*/ 2306877 h 6858000"/>
              <a:gd name="connsiteX13" fmla="*/ 6888831 w 12192000"/>
              <a:gd name="connsiteY13" fmla="*/ 2330314 h 6858000"/>
              <a:gd name="connsiteX14" fmla="*/ 6876698 w 12192000"/>
              <a:gd name="connsiteY14" fmla="*/ 2360645 h 6858000"/>
              <a:gd name="connsiteX15" fmla="*/ 6807214 w 12192000"/>
              <a:gd name="connsiteY15" fmla="*/ 2385736 h 6858000"/>
              <a:gd name="connsiteX16" fmla="*/ 6916405 w 12192000"/>
              <a:gd name="connsiteY16" fmla="*/ 2413862 h 6858000"/>
              <a:gd name="connsiteX17" fmla="*/ 6799770 w 12192000"/>
              <a:gd name="connsiteY17" fmla="*/ 2413862 h 6858000"/>
              <a:gd name="connsiteX18" fmla="*/ 6665762 w 12192000"/>
              <a:gd name="connsiteY18" fmla="*/ 2394561 h 6858000"/>
              <a:gd name="connsiteX19" fmla="*/ 6522933 w 12192000"/>
              <a:gd name="connsiteY19" fmla="*/ 2400626 h 6858000"/>
              <a:gd name="connsiteX20" fmla="*/ 6237275 w 12192000"/>
              <a:gd name="connsiteY20" fmla="*/ 2365057 h 6858000"/>
              <a:gd name="connsiteX21" fmla="*/ 6101338 w 12192000"/>
              <a:gd name="connsiteY21" fmla="*/ 2367538 h 6858000"/>
              <a:gd name="connsiteX22" fmla="*/ 6857121 w 12192000"/>
              <a:gd name="connsiteY22" fmla="*/ 2606875 h 6858000"/>
              <a:gd name="connsiteX23" fmla="*/ 6818519 w 12192000"/>
              <a:gd name="connsiteY23" fmla="*/ 2659539 h 6858000"/>
              <a:gd name="connsiteX24" fmla="*/ 6976790 w 12192000"/>
              <a:gd name="connsiteY24" fmla="*/ 2716892 h 6858000"/>
              <a:gd name="connsiteX25" fmla="*/ 7015669 w 12192000"/>
              <a:gd name="connsiteY25" fmla="*/ 2773693 h 6858000"/>
              <a:gd name="connsiteX26" fmla="*/ 6966864 w 12192000"/>
              <a:gd name="connsiteY26" fmla="*/ 2768730 h 6858000"/>
              <a:gd name="connsiteX27" fmla="*/ 6924953 w 12192000"/>
              <a:gd name="connsiteY27" fmla="*/ 2779483 h 6858000"/>
              <a:gd name="connsiteX28" fmla="*/ 6942323 w 12192000"/>
              <a:gd name="connsiteY28" fmla="*/ 2851726 h 6858000"/>
              <a:gd name="connsiteX29" fmla="*/ 7165943 w 12192000"/>
              <a:gd name="connsiteY29" fmla="*/ 2944924 h 6858000"/>
              <a:gd name="connsiteX30" fmla="*/ 7186071 w 12192000"/>
              <a:gd name="connsiteY30" fmla="*/ 2975254 h 6858000"/>
              <a:gd name="connsiteX31" fmla="*/ 7159325 w 12192000"/>
              <a:gd name="connsiteY31" fmla="*/ 2996762 h 6858000"/>
              <a:gd name="connsiteX32" fmla="*/ 7087082 w 12192000"/>
              <a:gd name="connsiteY32" fmla="*/ 3007790 h 6858000"/>
              <a:gd name="connsiteX33" fmla="*/ 7188276 w 12192000"/>
              <a:gd name="connsiteY33" fmla="*/ 3111191 h 6858000"/>
              <a:gd name="connsiteX34" fmla="*/ 7225225 w 12192000"/>
              <a:gd name="connsiteY34" fmla="*/ 3139866 h 6858000"/>
              <a:gd name="connsiteX35" fmla="*/ 7288368 w 12192000"/>
              <a:gd name="connsiteY35" fmla="*/ 3184260 h 6858000"/>
              <a:gd name="connsiteX36" fmla="*/ 7289471 w 12192000"/>
              <a:gd name="connsiteY36" fmla="*/ 3197771 h 6858000"/>
              <a:gd name="connsiteX37" fmla="*/ 7203442 w 12192000"/>
              <a:gd name="connsiteY37" fmla="*/ 3245472 h 6858000"/>
              <a:gd name="connsiteX38" fmla="*/ 7048205 w 12192000"/>
              <a:gd name="connsiteY38" fmla="*/ 3232512 h 6858000"/>
              <a:gd name="connsiteX39" fmla="*/ 7277614 w 12192000"/>
              <a:gd name="connsiteY39" fmla="*/ 3303652 h 6858000"/>
              <a:gd name="connsiteX40" fmla="*/ 6535066 w 12192000"/>
              <a:gd name="connsiteY40" fmla="*/ 3134077 h 6858000"/>
              <a:gd name="connsiteX41" fmla="*/ 6582492 w 12192000"/>
              <a:gd name="connsiteY41" fmla="*/ 3178469 h 6858000"/>
              <a:gd name="connsiteX42" fmla="*/ 6842233 w 12192000"/>
              <a:gd name="connsiteY42" fmla="*/ 3295379 h 6858000"/>
              <a:gd name="connsiteX43" fmla="*/ 6915853 w 12192000"/>
              <a:gd name="connsiteY43" fmla="*/ 3368725 h 6858000"/>
              <a:gd name="connsiteX44" fmla="*/ 6993058 w 12192000"/>
              <a:gd name="connsiteY44" fmla="*/ 3409257 h 6858000"/>
              <a:gd name="connsiteX45" fmla="*/ 7101421 w 12192000"/>
              <a:gd name="connsiteY45" fmla="*/ 3408430 h 6858000"/>
              <a:gd name="connsiteX46" fmla="*/ 7178350 w 12192000"/>
              <a:gd name="connsiteY46" fmla="*/ 3470746 h 6858000"/>
              <a:gd name="connsiteX47" fmla="*/ 7098112 w 12192000"/>
              <a:gd name="connsiteY47" fmla="*/ 3483982 h 6858000"/>
              <a:gd name="connsiteX48" fmla="*/ 7004088 w 12192000"/>
              <a:gd name="connsiteY48" fmla="*/ 3473780 h 6858000"/>
              <a:gd name="connsiteX49" fmla="*/ 6801147 w 12192000"/>
              <a:gd name="connsiteY49" fmla="*/ 3477087 h 6858000"/>
              <a:gd name="connsiteX50" fmla="*/ 6684788 w 12192000"/>
              <a:gd name="connsiteY50" fmla="*/ 3489220 h 6858000"/>
              <a:gd name="connsiteX51" fmla="*/ 6417328 w 12192000"/>
              <a:gd name="connsiteY51" fmla="*/ 3468539 h 6858000"/>
              <a:gd name="connsiteX52" fmla="*/ 6433045 w 12192000"/>
              <a:gd name="connsiteY52" fmla="*/ 3521481 h 6858000"/>
              <a:gd name="connsiteX53" fmla="*/ 6423117 w 12192000"/>
              <a:gd name="connsiteY53" fmla="*/ 3567527 h 6858000"/>
              <a:gd name="connsiteX54" fmla="*/ 6419258 w 12192000"/>
              <a:gd name="connsiteY54" fmla="*/ 3667620 h 6858000"/>
              <a:gd name="connsiteX55" fmla="*/ 6421740 w 12192000"/>
              <a:gd name="connsiteY55" fmla="*/ 3683888 h 6858000"/>
              <a:gd name="connsiteX56" fmla="*/ 6361906 w 12192000"/>
              <a:gd name="connsiteY56" fmla="*/ 3694366 h 6858000"/>
              <a:gd name="connsiteX57" fmla="*/ 6718429 w 12192000"/>
              <a:gd name="connsiteY57" fmla="*/ 3902544 h 6858000"/>
              <a:gd name="connsiteX58" fmla="*/ 6480195 w 12192000"/>
              <a:gd name="connsiteY58" fmla="*/ 3849603 h 6858000"/>
              <a:gd name="connsiteX59" fmla="*/ 6447934 w 12192000"/>
              <a:gd name="connsiteY59" fmla="*/ 3937011 h 6858000"/>
              <a:gd name="connsiteX60" fmla="*/ 6559882 w 12192000"/>
              <a:gd name="connsiteY60" fmla="*/ 4014767 h 6858000"/>
              <a:gd name="connsiteX61" fmla="*/ 6601241 w 12192000"/>
              <a:gd name="connsiteY61" fmla="*/ 4168626 h 6858000"/>
              <a:gd name="connsiteX62" fmla="*/ 6581113 w 12192000"/>
              <a:gd name="connsiteY62" fmla="*/ 4309250 h 6858000"/>
              <a:gd name="connsiteX63" fmla="*/ 6533136 w 12192000"/>
              <a:gd name="connsiteY63" fmla="*/ 4353918 h 6858000"/>
              <a:gd name="connsiteX64" fmla="*/ 6463651 w 12192000"/>
              <a:gd name="connsiteY64" fmla="*/ 4434156 h 6858000"/>
              <a:gd name="connsiteX65" fmla="*/ 6420637 w 12192000"/>
              <a:gd name="connsiteY65" fmla="*/ 4483787 h 6858000"/>
              <a:gd name="connsiteX66" fmla="*/ 6271190 w 12192000"/>
              <a:gd name="connsiteY66" fmla="*/ 4464487 h 6858000"/>
              <a:gd name="connsiteX67" fmla="*/ 6470545 w 12192000"/>
              <a:gd name="connsiteY67" fmla="*/ 4590498 h 6858000"/>
              <a:gd name="connsiteX68" fmla="*/ 6308965 w 12192000"/>
              <a:gd name="connsiteY68" fmla="*/ 4574780 h 6858000"/>
              <a:gd name="connsiteX69" fmla="*/ 6256301 w 12192000"/>
              <a:gd name="connsiteY69" fmla="*/ 4583603 h 6858000"/>
              <a:gd name="connsiteX70" fmla="*/ 6286354 w 12192000"/>
              <a:gd name="connsiteY70" fmla="*/ 4624412 h 6858000"/>
              <a:gd name="connsiteX71" fmla="*/ 6404920 w 12192000"/>
              <a:gd name="connsiteY71" fmla="*/ 4693621 h 6858000"/>
              <a:gd name="connsiteX72" fmla="*/ 6649220 w 12192000"/>
              <a:gd name="connsiteY72" fmla="*/ 4881120 h 6858000"/>
              <a:gd name="connsiteX73" fmla="*/ 6412640 w 12192000"/>
              <a:gd name="connsiteY73" fmla="*/ 4795092 h 6858000"/>
              <a:gd name="connsiteX74" fmla="*/ 6661902 w 12192000"/>
              <a:gd name="connsiteY74" fmla="*/ 4987828 h 6858000"/>
              <a:gd name="connsiteX75" fmla="*/ 6717325 w 12192000"/>
              <a:gd name="connsiteY75" fmla="*/ 5051798 h 6858000"/>
              <a:gd name="connsiteX76" fmla="*/ 6829272 w 12192000"/>
              <a:gd name="connsiteY76" fmla="*/ 5210619 h 6858000"/>
              <a:gd name="connsiteX77" fmla="*/ 6823757 w 12192000"/>
              <a:gd name="connsiteY77" fmla="*/ 5228542 h 6858000"/>
              <a:gd name="connsiteX78" fmla="*/ 6694439 w 12192000"/>
              <a:gd name="connsiteY78" fmla="*/ 5202899 h 6858000"/>
              <a:gd name="connsiteX79" fmla="*/ 6862085 w 12192000"/>
              <a:gd name="connsiteY79" fmla="*/ 5336355 h 6858000"/>
              <a:gd name="connsiteX80" fmla="*/ 7035246 w 12192000"/>
              <a:gd name="connsiteY80" fmla="*/ 5438926 h 6858000"/>
              <a:gd name="connsiteX81" fmla="*/ 6912268 w 12192000"/>
              <a:gd name="connsiteY81" fmla="*/ 5423210 h 6858000"/>
              <a:gd name="connsiteX82" fmla="*/ 6743244 w 12192000"/>
              <a:gd name="connsiteY82" fmla="*/ 5364479 h 6858000"/>
              <a:gd name="connsiteX83" fmla="*/ 6684513 w 12192000"/>
              <a:gd name="connsiteY83" fmla="*/ 5386538 h 6858000"/>
              <a:gd name="connsiteX84" fmla="*/ 6844713 w 12192000"/>
              <a:gd name="connsiteY84" fmla="*/ 5483595 h 6858000"/>
              <a:gd name="connsiteX85" fmla="*/ 6936533 w 12192000"/>
              <a:gd name="connsiteY85" fmla="*/ 5528541 h 6858000"/>
              <a:gd name="connsiteX86" fmla="*/ 6973204 w 12192000"/>
              <a:gd name="connsiteY86" fmla="*/ 5563007 h 6858000"/>
              <a:gd name="connsiteX87" fmla="*/ 7077983 w 12192000"/>
              <a:gd name="connsiteY87" fmla="*/ 5685983 h 6858000"/>
              <a:gd name="connsiteX88" fmla="*/ 7385702 w 12192000"/>
              <a:gd name="connsiteY88" fmla="*/ 5820265 h 6858000"/>
              <a:gd name="connsiteX89" fmla="*/ 7673565 w 12192000"/>
              <a:gd name="connsiteY89" fmla="*/ 5987085 h 6858000"/>
              <a:gd name="connsiteX90" fmla="*/ 7898289 w 12192000"/>
              <a:gd name="connsiteY90" fmla="*/ 6091035 h 6858000"/>
              <a:gd name="connsiteX91" fmla="*/ 8466299 w 12192000"/>
              <a:gd name="connsiteY91" fmla="*/ 6224765 h 6858000"/>
              <a:gd name="connsiteX92" fmla="*/ 10620599 w 12192000"/>
              <a:gd name="connsiteY92" fmla="*/ 5317605 h 6858000"/>
              <a:gd name="connsiteX93" fmla="*/ 10647894 w 12192000"/>
              <a:gd name="connsiteY93" fmla="*/ 5290581 h 6858000"/>
              <a:gd name="connsiteX94" fmla="*/ 10752398 w 12192000"/>
              <a:gd name="connsiteY94" fmla="*/ 5188838 h 6858000"/>
              <a:gd name="connsiteX95" fmla="*/ 10841186 w 12192000"/>
              <a:gd name="connsiteY95" fmla="*/ 5097293 h 6858000"/>
              <a:gd name="connsiteX96" fmla="*/ 10794861 w 12192000"/>
              <a:gd name="connsiteY96" fmla="*/ 5066412 h 6858000"/>
              <a:gd name="connsiteX97" fmla="*/ 10857454 w 12192000"/>
              <a:gd name="connsiteY97" fmla="*/ 4979004 h 6858000"/>
              <a:gd name="connsiteX98" fmla="*/ 11056532 w 12192000"/>
              <a:gd name="connsiteY98" fmla="*/ 4709613 h 6858000"/>
              <a:gd name="connsiteX99" fmla="*/ 11143939 w 12192000"/>
              <a:gd name="connsiteY99" fmla="*/ 4650332 h 6858000"/>
              <a:gd name="connsiteX100" fmla="*/ 11250372 w 12192000"/>
              <a:gd name="connsiteY100" fmla="*/ 4501160 h 6858000"/>
              <a:gd name="connsiteX101" fmla="*/ 11265538 w 12192000"/>
              <a:gd name="connsiteY101" fmla="*/ 4466694 h 6858000"/>
              <a:gd name="connsiteX102" fmla="*/ 11243755 w 12192000"/>
              <a:gd name="connsiteY102" fmla="*/ 4422850 h 6858000"/>
              <a:gd name="connsiteX103" fmla="*/ 11227486 w 12192000"/>
              <a:gd name="connsiteY103" fmla="*/ 4378734 h 6858000"/>
              <a:gd name="connsiteX104" fmla="*/ 11248718 w 12192000"/>
              <a:gd name="connsiteY104" fmla="*/ 4365774 h 6858000"/>
              <a:gd name="connsiteX105" fmla="*/ 11385204 w 12192000"/>
              <a:gd name="connsiteY105" fmla="*/ 4343440 h 6858000"/>
              <a:gd name="connsiteX106" fmla="*/ 11306070 w 12192000"/>
              <a:gd name="connsiteY106" fmla="*/ 4259618 h 6858000"/>
              <a:gd name="connsiteX107" fmla="*/ 11166550 w 12192000"/>
              <a:gd name="connsiteY107" fmla="*/ 4134711 h 6858000"/>
              <a:gd name="connsiteX108" fmla="*/ 11103130 w 12192000"/>
              <a:gd name="connsiteY108" fmla="*/ 4045924 h 6858000"/>
              <a:gd name="connsiteX109" fmla="*/ 11095686 w 12192000"/>
              <a:gd name="connsiteY109" fmla="*/ 3966514 h 6858000"/>
              <a:gd name="connsiteX110" fmla="*/ 10971054 w 12192000"/>
              <a:gd name="connsiteY110" fmla="*/ 3919640 h 6858000"/>
              <a:gd name="connsiteX111" fmla="*/ 11088241 w 12192000"/>
              <a:gd name="connsiteY111" fmla="*/ 3751718 h 6858000"/>
              <a:gd name="connsiteX112" fmla="*/ 11100098 w 12192000"/>
              <a:gd name="connsiteY112" fmla="*/ 3716977 h 6858000"/>
              <a:gd name="connsiteX113" fmla="*/ 11029786 w 12192000"/>
              <a:gd name="connsiteY113" fmla="*/ 3592621 h 6858000"/>
              <a:gd name="connsiteX114" fmla="*/ 11018206 w 12192000"/>
              <a:gd name="connsiteY114" fmla="*/ 3572767 h 6858000"/>
              <a:gd name="connsiteX115" fmla="*/ 10992287 w 12192000"/>
              <a:gd name="connsiteY115" fmla="*/ 3533061 h 6858000"/>
              <a:gd name="connsiteX116" fmla="*/ 10917838 w 12192000"/>
              <a:gd name="connsiteY116" fmla="*/ 3523410 h 6858000"/>
              <a:gd name="connsiteX117" fmla="*/ 10956441 w 12192000"/>
              <a:gd name="connsiteY117" fmla="*/ 3495287 h 6858000"/>
              <a:gd name="connsiteX118" fmla="*/ 11031442 w 12192000"/>
              <a:gd name="connsiteY118" fmla="*/ 3400159 h 6858000"/>
              <a:gd name="connsiteX119" fmla="*/ 10981533 w 12192000"/>
              <a:gd name="connsiteY119" fmla="*/ 3309166 h 6858000"/>
              <a:gd name="connsiteX120" fmla="*/ 10978225 w 12192000"/>
              <a:gd name="connsiteY120" fmla="*/ 3258982 h 6858000"/>
              <a:gd name="connsiteX121" fmla="*/ 11062322 w 12192000"/>
              <a:gd name="connsiteY121" fmla="*/ 3194737 h 6858000"/>
              <a:gd name="connsiteX122" fmla="*/ 11125742 w 12192000"/>
              <a:gd name="connsiteY122" fmla="*/ 3169370 h 6858000"/>
              <a:gd name="connsiteX123" fmla="*/ 11154968 w 12192000"/>
              <a:gd name="connsiteY123" fmla="*/ 3132974 h 6858000"/>
              <a:gd name="connsiteX124" fmla="*/ 11120502 w 12192000"/>
              <a:gd name="connsiteY124" fmla="*/ 3102642 h 6858000"/>
              <a:gd name="connsiteX125" fmla="*/ 10967470 w 12192000"/>
              <a:gd name="connsiteY125" fmla="*/ 3030401 h 6858000"/>
              <a:gd name="connsiteX126" fmla="*/ 11049914 w 12192000"/>
              <a:gd name="connsiteY126" fmla="*/ 2970015 h 6858000"/>
              <a:gd name="connsiteX127" fmla="*/ 10618944 w 12192000"/>
              <a:gd name="connsiteY127" fmla="*/ 2685183 h 6858000"/>
              <a:gd name="connsiteX128" fmla="*/ 10566830 w 12192000"/>
              <a:gd name="connsiteY128" fmla="*/ 2641617 h 6858000"/>
              <a:gd name="connsiteX129" fmla="*/ 10290271 w 12192000"/>
              <a:gd name="connsiteY129" fmla="*/ 2536011 h 6858000"/>
              <a:gd name="connsiteX130" fmla="*/ 10005715 w 12192000"/>
              <a:gd name="connsiteY130" fmla="*/ 2461288 h 6858000"/>
              <a:gd name="connsiteX131" fmla="*/ 10203414 w 12192000"/>
              <a:gd name="connsiteY131" fmla="*/ 2303568 h 6858000"/>
              <a:gd name="connsiteX132" fmla="*/ 9901487 w 12192000"/>
              <a:gd name="connsiteY132" fmla="*/ 2266895 h 6858000"/>
              <a:gd name="connsiteX133" fmla="*/ 9871984 w 12192000"/>
              <a:gd name="connsiteY133" fmla="*/ 2267999 h 6858000"/>
              <a:gd name="connsiteX134" fmla="*/ 9279158 w 12192000"/>
              <a:gd name="connsiteY134" fmla="*/ 2243734 h 6858000"/>
              <a:gd name="connsiteX135" fmla="*/ 8429350 w 12192000"/>
              <a:gd name="connsiteY135" fmla="*/ 2163219 h 6858000"/>
              <a:gd name="connsiteX136" fmla="*/ 7725955 w 12192000"/>
              <a:gd name="connsiteY136" fmla="*/ 2114967 h 6858000"/>
              <a:gd name="connsiteX137" fmla="*/ 6977065 w 12192000"/>
              <a:gd name="connsiteY137" fmla="*/ 2021218 h 6858000"/>
              <a:gd name="connsiteX138" fmla="*/ 6941221 w 12192000"/>
              <a:gd name="connsiteY138" fmla="*/ 2015186 h 6858000"/>
              <a:gd name="connsiteX139" fmla="*/ 0 w 12192000"/>
              <a:gd name="connsiteY139" fmla="*/ 0 h 6858000"/>
              <a:gd name="connsiteX140" fmla="*/ 12192000 w 12192000"/>
              <a:gd name="connsiteY140" fmla="*/ 0 h 6858000"/>
              <a:gd name="connsiteX141" fmla="*/ 12192000 w 12192000"/>
              <a:gd name="connsiteY141" fmla="*/ 6858000 h 6858000"/>
              <a:gd name="connsiteX142" fmla="*/ 0 w 12192000"/>
              <a:gd name="connsiteY14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2192000" h="6858000">
                <a:moveTo>
                  <a:pt x="6941221" y="2015186"/>
                </a:moveTo>
                <a:cubicBezTo>
                  <a:pt x="6929158" y="2014876"/>
                  <a:pt x="6917508" y="2018599"/>
                  <a:pt x="6907857" y="2033351"/>
                </a:cubicBezTo>
                <a:cubicBezTo>
                  <a:pt x="6959143" y="2072228"/>
                  <a:pt x="7024491" y="2057614"/>
                  <a:pt x="7093700" y="2101457"/>
                </a:cubicBezTo>
                <a:cubicBezTo>
                  <a:pt x="6981202" y="2087669"/>
                  <a:pt x="6892139" y="2076639"/>
                  <a:pt x="6803079" y="2065612"/>
                </a:cubicBezTo>
                <a:cubicBezTo>
                  <a:pt x="6801424" y="2073332"/>
                  <a:pt x="6799770" y="2081052"/>
                  <a:pt x="6798115" y="2088772"/>
                </a:cubicBezTo>
                <a:cubicBezTo>
                  <a:pt x="6911993" y="2105040"/>
                  <a:pt x="7017322" y="2146951"/>
                  <a:pt x="7128167" y="2176455"/>
                </a:cubicBezTo>
                <a:cubicBezTo>
                  <a:pt x="7117964" y="2194655"/>
                  <a:pt x="7107764" y="2191070"/>
                  <a:pt x="7098663" y="2189968"/>
                </a:cubicBezTo>
                <a:cubicBezTo>
                  <a:pt x="7039381" y="2182798"/>
                  <a:pt x="6980099" y="2175629"/>
                  <a:pt x="6923298" y="2156052"/>
                </a:cubicBezTo>
                <a:cubicBezTo>
                  <a:pt x="6910614" y="2151639"/>
                  <a:pt x="6895172" y="2151639"/>
                  <a:pt x="6888004" y="2164875"/>
                </a:cubicBezTo>
                <a:cubicBezTo>
                  <a:pt x="6877801" y="2183625"/>
                  <a:pt x="6892414" y="2195758"/>
                  <a:pt x="6905375" y="2205958"/>
                </a:cubicBezTo>
                <a:cubicBezTo>
                  <a:pt x="6927985" y="2223606"/>
                  <a:pt x="6955282" y="2218643"/>
                  <a:pt x="6981477" y="2221951"/>
                </a:cubicBezTo>
                <a:cubicBezTo>
                  <a:pt x="7051237" y="2230499"/>
                  <a:pt x="7084601" y="2257245"/>
                  <a:pt x="7100043" y="2318459"/>
                </a:cubicBezTo>
                <a:cubicBezTo>
                  <a:pt x="7038829" y="2293642"/>
                  <a:pt x="6979822" y="2324249"/>
                  <a:pt x="6920540" y="2306877"/>
                </a:cubicBezTo>
                <a:cubicBezTo>
                  <a:pt x="6905099" y="2302466"/>
                  <a:pt x="6880559" y="2309083"/>
                  <a:pt x="6888831" y="2330314"/>
                </a:cubicBezTo>
                <a:cubicBezTo>
                  <a:pt x="6896552" y="2350168"/>
                  <a:pt x="6922195" y="2364505"/>
                  <a:pt x="6876698" y="2360645"/>
                </a:cubicBezTo>
                <a:cubicBezTo>
                  <a:pt x="6844163" y="2357887"/>
                  <a:pt x="6780468" y="2380223"/>
                  <a:pt x="6807214" y="2385736"/>
                </a:cubicBezTo>
                <a:cubicBezTo>
                  <a:pt x="6840853" y="2392631"/>
                  <a:pt x="6873666" y="2402557"/>
                  <a:pt x="6916405" y="2413862"/>
                </a:cubicBezTo>
                <a:cubicBezTo>
                  <a:pt x="6869254" y="2432335"/>
                  <a:pt x="6835338" y="2428475"/>
                  <a:pt x="6799770" y="2413862"/>
                </a:cubicBezTo>
                <a:cubicBezTo>
                  <a:pt x="6756756" y="2396214"/>
                  <a:pt x="6700781" y="2374708"/>
                  <a:pt x="6665762" y="2394561"/>
                </a:cubicBezTo>
                <a:cubicBezTo>
                  <a:pt x="6613373" y="2424340"/>
                  <a:pt x="6569807" y="2405589"/>
                  <a:pt x="6522933" y="2400626"/>
                </a:cubicBezTo>
                <a:cubicBezTo>
                  <a:pt x="6427531" y="2390424"/>
                  <a:pt x="6332953" y="2373328"/>
                  <a:pt x="6237275" y="2365057"/>
                </a:cubicBezTo>
                <a:cubicBezTo>
                  <a:pt x="6198948" y="2361748"/>
                  <a:pt x="6157588" y="2346032"/>
                  <a:pt x="6101338" y="2367538"/>
                </a:cubicBezTo>
                <a:cubicBezTo>
                  <a:pt x="6356116" y="2477556"/>
                  <a:pt x="6629642" y="2470664"/>
                  <a:pt x="6857121" y="2606875"/>
                </a:cubicBezTo>
                <a:cubicBezTo>
                  <a:pt x="6847471" y="2619834"/>
                  <a:pt x="6798391" y="2656782"/>
                  <a:pt x="6818519" y="2659539"/>
                </a:cubicBezTo>
                <a:cubicBezTo>
                  <a:pt x="6875044" y="2667537"/>
                  <a:pt x="6925227" y="2694558"/>
                  <a:pt x="6976790" y="2716892"/>
                </a:cubicBezTo>
                <a:cubicBezTo>
                  <a:pt x="6999125" y="2726543"/>
                  <a:pt x="7026146" y="2739227"/>
                  <a:pt x="7015669" y="2773693"/>
                </a:cubicBezTo>
                <a:cubicBezTo>
                  <a:pt x="6996642" y="2783343"/>
                  <a:pt x="6982580" y="2769833"/>
                  <a:pt x="6966864" y="2768730"/>
                </a:cubicBezTo>
                <a:cubicBezTo>
                  <a:pt x="6950871" y="2767628"/>
                  <a:pt x="6915025" y="2774796"/>
                  <a:pt x="6924953" y="2779483"/>
                </a:cubicBezTo>
                <a:cubicBezTo>
                  <a:pt x="6970172" y="2800715"/>
                  <a:pt x="6888831" y="2851726"/>
                  <a:pt x="6942323" y="2851726"/>
                </a:cubicBezTo>
                <a:cubicBezTo>
                  <a:pt x="7031937" y="2852001"/>
                  <a:pt x="7079638" y="2942441"/>
                  <a:pt x="7165943" y="2944924"/>
                </a:cubicBezTo>
                <a:cubicBezTo>
                  <a:pt x="7179728" y="2945198"/>
                  <a:pt x="7186346" y="2961191"/>
                  <a:pt x="7186071" y="2975254"/>
                </a:cubicBezTo>
                <a:cubicBezTo>
                  <a:pt x="7186071" y="2992074"/>
                  <a:pt x="7173387" y="2995107"/>
                  <a:pt x="7159325" y="2996762"/>
                </a:cubicBezTo>
                <a:cubicBezTo>
                  <a:pt x="7137817" y="2999242"/>
                  <a:pt x="7115483" y="2975254"/>
                  <a:pt x="7087082" y="3007790"/>
                </a:cubicBezTo>
                <a:cubicBezTo>
                  <a:pt x="7138094" y="3026815"/>
                  <a:pt x="7189103" y="3045842"/>
                  <a:pt x="7188276" y="3111191"/>
                </a:cubicBezTo>
                <a:cubicBezTo>
                  <a:pt x="7188001" y="3128836"/>
                  <a:pt x="7209232" y="3135454"/>
                  <a:pt x="7225225" y="3139866"/>
                </a:cubicBezTo>
                <a:cubicBezTo>
                  <a:pt x="7251696" y="3147036"/>
                  <a:pt x="7274028" y="3159720"/>
                  <a:pt x="7288368" y="3184260"/>
                </a:cubicBezTo>
                <a:cubicBezTo>
                  <a:pt x="7288092" y="3188948"/>
                  <a:pt x="7287816" y="3193910"/>
                  <a:pt x="7289471" y="3197771"/>
                </a:cubicBezTo>
                <a:cubicBezTo>
                  <a:pt x="7284784" y="3257053"/>
                  <a:pt x="7246181" y="3255398"/>
                  <a:pt x="7203442" y="3245472"/>
                </a:cubicBezTo>
                <a:cubicBezTo>
                  <a:pt x="7152432" y="3233340"/>
                  <a:pt x="7101973" y="3211281"/>
                  <a:pt x="7048205" y="3232512"/>
                </a:cubicBezTo>
                <a:cubicBezTo>
                  <a:pt x="7124032" y="3260913"/>
                  <a:pt x="7206475" y="3263118"/>
                  <a:pt x="7277614" y="3303652"/>
                </a:cubicBezTo>
                <a:cubicBezTo>
                  <a:pt x="7017322" y="3311097"/>
                  <a:pt x="6787361" y="3183155"/>
                  <a:pt x="6535066" y="3134077"/>
                </a:cubicBezTo>
                <a:cubicBezTo>
                  <a:pt x="6543614" y="3166887"/>
                  <a:pt x="6564017" y="3173505"/>
                  <a:pt x="6582492" y="3178469"/>
                </a:cubicBezTo>
                <a:cubicBezTo>
                  <a:pt x="6675690" y="3203286"/>
                  <a:pt x="6757305" y="3252642"/>
                  <a:pt x="6842233" y="3295379"/>
                </a:cubicBezTo>
                <a:cubicBezTo>
                  <a:pt x="6877249" y="3313026"/>
                  <a:pt x="6902618" y="3330674"/>
                  <a:pt x="6915853" y="3368725"/>
                </a:cubicBezTo>
                <a:cubicBezTo>
                  <a:pt x="6927710" y="3403192"/>
                  <a:pt x="6950596" y="3419185"/>
                  <a:pt x="6993058" y="3409257"/>
                </a:cubicBezTo>
                <a:cubicBezTo>
                  <a:pt x="7027524" y="3400985"/>
                  <a:pt x="7065299" y="3405397"/>
                  <a:pt x="7101421" y="3408430"/>
                </a:cubicBezTo>
                <a:cubicBezTo>
                  <a:pt x="7143057" y="3411739"/>
                  <a:pt x="7189655" y="3450618"/>
                  <a:pt x="7178350" y="3470746"/>
                </a:cubicBezTo>
                <a:cubicBezTo>
                  <a:pt x="7159050" y="3504937"/>
                  <a:pt x="7126789" y="3487842"/>
                  <a:pt x="7098112" y="3483982"/>
                </a:cubicBezTo>
                <a:cubicBezTo>
                  <a:pt x="7065575" y="3479295"/>
                  <a:pt x="7005191" y="3469643"/>
                  <a:pt x="7004088" y="3473780"/>
                </a:cubicBezTo>
                <a:cubicBezTo>
                  <a:pt x="6982854" y="3559532"/>
                  <a:pt x="6833408" y="3484809"/>
                  <a:pt x="6801147" y="3477087"/>
                </a:cubicBezTo>
                <a:cubicBezTo>
                  <a:pt x="6760891" y="3467437"/>
                  <a:pt x="6723115" y="3485085"/>
                  <a:pt x="6684788" y="3489220"/>
                </a:cubicBezTo>
                <a:cubicBezTo>
                  <a:pt x="6650597" y="3493080"/>
                  <a:pt x="6457309" y="3504937"/>
                  <a:pt x="6417328" y="3468539"/>
                </a:cubicBezTo>
                <a:cubicBezTo>
                  <a:pt x="6411813" y="3496940"/>
                  <a:pt x="6423393" y="3508521"/>
                  <a:pt x="6433045" y="3521481"/>
                </a:cubicBezTo>
                <a:cubicBezTo>
                  <a:pt x="6446556" y="3539954"/>
                  <a:pt x="6448762" y="3552914"/>
                  <a:pt x="6423117" y="3567527"/>
                </a:cubicBezTo>
                <a:cubicBezTo>
                  <a:pt x="6350049" y="3609441"/>
                  <a:pt x="6351153" y="3610818"/>
                  <a:pt x="6419258" y="3667620"/>
                </a:cubicBezTo>
                <a:cubicBezTo>
                  <a:pt x="6422568" y="3670100"/>
                  <a:pt x="6421188" y="3678373"/>
                  <a:pt x="6421740" y="3683888"/>
                </a:cubicBezTo>
                <a:cubicBezTo>
                  <a:pt x="6403817" y="3692711"/>
                  <a:pt x="6382861" y="3670652"/>
                  <a:pt x="6361906" y="3694366"/>
                </a:cubicBezTo>
                <a:cubicBezTo>
                  <a:pt x="6453173" y="3798591"/>
                  <a:pt x="6592418" y="3824234"/>
                  <a:pt x="6718429" y="3902544"/>
                </a:cubicBezTo>
                <a:cubicBezTo>
                  <a:pt x="6616407" y="3928462"/>
                  <a:pt x="6555194" y="3838022"/>
                  <a:pt x="6480195" y="3849603"/>
                </a:cubicBezTo>
                <a:cubicBezTo>
                  <a:pt x="6442696" y="3878004"/>
                  <a:pt x="6554091" y="3923499"/>
                  <a:pt x="6447934" y="3937011"/>
                </a:cubicBezTo>
                <a:cubicBezTo>
                  <a:pt x="6493983" y="3961826"/>
                  <a:pt x="6528173" y="3986089"/>
                  <a:pt x="6559882" y="4014767"/>
                </a:cubicBezTo>
                <a:cubicBezTo>
                  <a:pt x="6616407" y="4066053"/>
                  <a:pt x="6627437" y="4099693"/>
                  <a:pt x="6601241" y="4168626"/>
                </a:cubicBezTo>
                <a:cubicBezTo>
                  <a:pt x="6584145" y="4213846"/>
                  <a:pt x="6559054" y="4255483"/>
                  <a:pt x="6581113" y="4309250"/>
                </a:cubicBezTo>
                <a:cubicBezTo>
                  <a:pt x="6596553" y="4346198"/>
                  <a:pt x="6590487" y="4370461"/>
                  <a:pt x="6533136" y="4353918"/>
                </a:cubicBezTo>
                <a:cubicBezTo>
                  <a:pt x="6471372" y="4336270"/>
                  <a:pt x="6448211" y="4369358"/>
                  <a:pt x="6463651" y="4434156"/>
                </a:cubicBezTo>
                <a:cubicBezTo>
                  <a:pt x="6473577" y="4475792"/>
                  <a:pt x="6463099" y="4488475"/>
                  <a:pt x="6420637" y="4483787"/>
                </a:cubicBezTo>
                <a:cubicBezTo>
                  <a:pt x="6373762" y="4478549"/>
                  <a:pt x="6329093" y="4451251"/>
                  <a:pt x="6271190" y="4464487"/>
                </a:cubicBezTo>
                <a:cubicBezTo>
                  <a:pt x="6317512" y="4540039"/>
                  <a:pt x="6416501" y="4518531"/>
                  <a:pt x="6470545" y="4590498"/>
                </a:cubicBezTo>
                <a:cubicBezTo>
                  <a:pt x="6406023" y="4590772"/>
                  <a:pt x="6356666" y="4590498"/>
                  <a:pt x="6308965" y="4574780"/>
                </a:cubicBezTo>
                <a:cubicBezTo>
                  <a:pt x="6289111" y="4568437"/>
                  <a:pt x="6267328" y="4561822"/>
                  <a:pt x="6256301" y="4583603"/>
                </a:cubicBezTo>
                <a:cubicBezTo>
                  <a:pt x="6243340" y="4609798"/>
                  <a:pt x="6270086" y="4619724"/>
                  <a:pt x="6286354" y="4624412"/>
                </a:cubicBezTo>
                <a:cubicBezTo>
                  <a:pt x="6332128" y="4637647"/>
                  <a:pt x="6367144" y="4669081"/>
                  <a:pt x="6404920" y="4693621"/>
                </a:cubicBezTo>
                <a:cubicBezTo>
                  <a:pt x="6487915" y="4747390"/>
                  <a:pt x="6578908" y="4792334"/>
                  <a:pt x="6649220" y="4881120"/>
                </a:cubicBezTo>
                <a:cubicBezTo>
                  <a:pt x="6560709" y="4858509"/>
                  <a:pt x="6494809" y="4805845"/>
                  <a:pt x="6412640" y="4795092"/>
                </a:cubicBezTo>
                <a:cubicBezTo>
                  <a:pt x="6483779" y="4875881"/>
                  <a:pt x="6575322" y="4929098"/>
                  <a:pt x="6661902" y="4987828"/>
                </a:cubicBezTo>
                <a:cubicBezTo>
                  <a:pt x="6686719" y="5004373"/>
                  <a:pt x="6711811" y="5015678"/>
                  <a:pt x="6717325" y="5051798"/>
                </a:cubicBezTo>
                <a:cubicBezTo>
                  <a:pt x="6728079" y="5121834"/>
                  <a:pt x="6760340" y="5179738"/>
                  <a:pt x="6829272" y="5210619"/>
                </a:cubicBezTo>
                <a:cubicBezTo>
                  <a:pt x="6829824" y="5210897"/>
                  <a:pt x="6825965" y="5221375"/>
                  <a:pt x="6823757" y="5228542"/>
                </a:cubicBezTo>
                <a:cubicBezTo>
                  <a:pt x="6781571" y="5230749"/>
                  <a:pt x="6748207" y="5189388"/>
                  <a:pt x="6694439" y="5202899"/>
                </a:cubicBezTo>
                <a:cubicBezTo>
                  <a:pt x="6746002" y="5259148"/>
                  <a:pt x="6789016" y="5309609"/>
                  <a:pt x="6862085" y="5336355"/>
                </a:cubicBezTo>
                <a:cubicBezTo>
                  <a:pt x="6920540" y="5357586"/>
                  <a:pt x="6992783" y="5369994"/>
                  <a:pt x="7035246" y="5438926"/>
                </a:cubicBezTo>
                <a:cubicBezTo>
                  <a:pt x="6985889" y="5452439"/>
                  <a:pt x="6949216" y="5435343"/>
                  <a:pt x="6912268" y="5423210"/>
                </a:cubicBezTo>
                <a:cubicBezTo>
                  <a:pt x="6855743" y="5404461"/>
                  <a:pt x="6799770" y="5383230"/>
                  <a:pt x="6743244" y="5364479"/>
                </a:cubicBezTo>
                <a:cubicBezTo>
                  <a:pt x="6721737" y="5357310"/>
                  <a:pt x="6698299" y="5352346"/>
                  <a:pt x="6684513" y="5386538"/>
                </a:cubicBezTo>
                <a:cubicBezTo>
                  <a:pt x="6756480" y="5393708"/>
                  <a:pt x="6799494" y="5440031"/>
                  <a:pt x="6844713" y="5483595"/>
                </a:cubicBezTo>
                <a:cubicBezTo>
                  <a:pt x="6870082" y="5508135"/>
                  <a:pt x="6890762" y="5540948"/>
                  <a:pt x="6936533" y="5528541"/>
                </a:cubicBezTo>
                <a:cubicBezTo>
                  <a:pt x="6960522" y="5521923"/>
                  <a:pt x="6975687" y="5540396"/>
                  <a:pt x="6973204" y="5563007"/>
                </a:cubicBezTo>
                <a:cubicBezTo>
                  <a:pt x="6964106" y="5642695"/>
                  <a:pt x="7020080" y="5670543"/>
                  <a:pt x="7077983" y="5685983"/>
                </a:cubicBezTo>
                <a:cubicBezTo>
                  <a:pt x="7187726" y="5714935"/>
                  <a:pt x="7278993" y="5783041"/>
                  <a:pt x="7385702" y="5820265"/>
                </a:cubicBezTo>
                <a:cubicBezTo>
                  <a:pt x="7489378" y="5856387"/>
                  <a:pt x="7569615" y="5942139"/>
                  <a:pt x="7673565" y="5987085"/>
                </a:cubicBezTo>
                <a:cubicBezTo>
                  <a:pt x="7748843" y="6019621"/>
                  <a:pt x="7820807" y="6061533"/>
                  <a:pt x="7898289" y="6091035"/>
                </a:cubicBezTo>
                <a:cubicBezTo>
                  <a:pt x="8081651" y="6160795"/>
                  <a:pt x="8268598" y="6216770"/>
                  <a:pt x="8466299" y="6224765"/>
                </a:cubicBezTo>
                <a:cubicBezTo>
                  <a:pt x="8629532" y="6231107"/>
                  <a:pt x="10045419" y="6225043"/>
                  <a:pt x="10620599" y="5317605"/>
                </a:cubicBezTo>
                <a:cubicBezTo>
                  <a:pt x="10631626" y="5313192"/>
                  <a:pt x="10644035" y="5301612"/>
                  <a:pt x="10647894" y="5290581"/>
                </a:cubicBezTo>
                <a:cubicBezTo>
                  <a:pt x="10666370" y="5239020"/>
                  <a:pt x="10711590" y="5216686"/>
                  <a:pt x="10752398" y="5188838"/>
                </a:cubicBezTo>
                <a:cubicBezTo>
                  <a:pt x="10788244" y="5164297"/>
                  <a:pt x="10826296" y="5138654"/>
                  <a:pt x="10841186" y="5097293"/>
                </a:cubicBezTo>
                <a:cubicBezTo>
                  <a:pt x="10860762" y="5042147"/>
                  <a:pt x="10805064" y="5087367"/>
                  <a:pt x="10794861" y="5066412"/>
                </a:cubicBezTo>
                <a:cubicBezTo>
                  <a:pt x="10816092" y="5037737"/>
                  <a:pt x="10848906" y="5011540"/>
                  <a:pt x="10857454" y="4979004"/>
                </a:cubicBezTo>
                <a:cubicBezTo>
                  <a:pt x="10888610" y="4861543"/>
                  <a:pt x="10955890" y="4776065"/>
                  <a:pt x="11056532" y="4709613"/>
                </a:cubicBezTo>
                <a:cubicBezTo>
                  <a:pt x="11085484" y="4690588"/>
                  <a:pt x="11104509" y="4655845"/>
                  <a:pt x="11143939" y="4650332"/>
                </a:cubicBezTo>
                <a:cubicBezTo>
                  <a:pt x="11231622" y="4638199"/>
                  <a:pt x="11204048" y="4543346"/>
                  <a:pt x="11250372" y="4501160"/>
                </a:cubicBezTo>
                <a:cubicBezTo>
                  <a:pt x="11259196" y="4493162"/>
                  <a:pt x="11267190" y="4477447"/>
                  <a:pt x="11265538" y="4466694"/>
                </a:cubicBezTo>
                <a:cubicBezTo>
                  <a:pt x="11263056" y="4451251"/>
                  <a:pt x="11252578" y="4436638"/>
                  <a:pt x="11243755" y="4422850"/>
                </a:cubicBezTo>
                <a:cubicBezTo>
                  <a:pt x="11234654" y="4409065"/>
                  <a:pt x="11220870" y="4396932"/>
                  <a:pt x="11227486" y="4378734"/>
                </a:cubicBezTo>
                <a:cubicBezTo>
                  <a:pt x="11230242" y="4371289"/>
                  <a:pt x="11228314" y="4345371"/>
                  <a:pt x="11248718" y="4365774"/>
                </a:cubicBezTo>
                <a:cubicBezTo>
                  <a:pt x="11304692" y="4421748"/>
                  <a:pt x="11337228" y="4368809"/>
                  <a:pt x="11385204" y="4343440"/>
                </a:cubicBezTo>
                <a:cubicBezTo>
                  <a:pt x="11346603" y="4317245"/>
                  <a:pt x="11311861" y="4298772"/>
                  <a:pt x="11306070" y="4259618"/>
                </a:cubicBezTo>
                <a:cubicBezTo>
                  <a:pt x="11294214" y="4178828"/>
                  <a:pt x="11243480" y="4141880"/>
                  <a:pt x="11166550" y="4134711"/>
                </a:cubicBezTo>
                <a:cubicBezTo>
                  <a:pt x="11194949" y="4056679"/>
                  <a:pt x="11194949" y="4056679"/>
                  <a:pt x="11103130" y="4045924"/>
                </a:cubicBezTo>
                <a:cubicBezTo>
                  <a:pt x="11138425" y="3996293"/>
                  <a:pt x="11138425" y="3983609"/>
                  <a:pt x="11095686" y="3966514"/>
                </a:cubicBezTo>
                <a:cubicBezTo>
                  <a:pt x="11054602" y="3950245"/>
                  <a:pt x="11009106" y="3944730"/>
                  <a:pt x="10971054" y="3919640"/>
                </a:cubicBezTo>
                <a:cubicBezTo>
                  <a:pt x="11006073" y="3856221"/>
                  <a:pt x="11015998" y="3782600"/>
                  <a:pt x="11088241" y="3751718"/>
                </a:cubicBezTo>
                <a:cubicBezTo>
                  <a:pt x="11099546" y="3747030"/>
                  <a:pt x="11107266" y="3728004"/>
                  <a:pt x="11100098" y="3716977"/>
                </a:cubicBezTo>
                <a:cubicBezTo>
                  <a:pt x="11073904" y="3676995"/>
                  <a:pt x="11111404" y="3601168"/>
                  <a:pt x="11029786" y="3592621"/>
                </a:cubicBezTo>
                <a:cubicBezTo>
                  <a:pt x="11019583" y="3591793"/>
                  <a:pt x="11010208" y="3583520"/>
                  <a:pt x="11018206" y="3572767"/>
                </a:cubicBezTo>
                <a:cubicBezTo>
                  <a:pt x="11045779" y="3535268"/>
                  <a:pt x="11012415" y="3537749"/>
                  <a:pt x="10992287" y="3533061"/>
                </a:cubicBezTo>
                <a:cubicBezTo>
                  <a:pt x="10968022" y="3527271"/>
                  <a:pt x="10940448" y="3543816"/>
                  <a:pt x="10917838" y="3523410"/>
                </a:cubicBezTo>
                <a:cubicBezTo>
                  <a:pt x="10923078" y="3501903"/>
                  <a:pt x="10942654" y="3502179"/>
                  <a:pt x="10956441" y="3495287"/>
                </a:cubicBezTo>
                <a:cubicBezTo>
                  <a:pt x="10996698" y="3475433"/>
                  <a:pt x="11029511" y="3451721"/>
                  <a:pt x="11031442" y="3400159"/>
                </a:cubicBezTo>
                <a:cubicBezTo>
                  <a:pt x="11032818" y="3358523"/>
                  <a:pt x="11037230" y="3321850"/>
                  <a:pt x="10981533" y="3309166"/>
                </a:cubicBezTo>
                <a:cubicBezTo>
                  <a:pt x="10958372" y="3303927"/>
                  <a:pt x="10964990" y="3273873"/>
                  <a:pt x="10978225" y="3258982"/>
                </a:cubicBezTo>
                <a:cubicBezTo>
                  <a:pt x="11001938" y="3232512"/>
                  <a:pt x="11021514" y="3197219"/>
                  <a:pt x="11062322" y="3194737"/>
                </a:cubicBezTo>
                <a:cubicBezTo>
                  <a:pt x="11087138" y="3193084"/>
                  <a:pt x="11106164" y="3182053"/>
                  <a:pt x="11125742" y="3169370"/>
                </a:cubicBezTo>
                <a:cubicBezTo>
                  <a:pt x="11139802" y="3160269"/>
                  <a:pt x="11156622" y="3152550"/>
                  <a:pt x="11154968" y="3132974"/>
                </a:cubicBezTo>
                <a:cubicBezTo>
                  <a:pt x="11153315" y="3114223"/>
                  <a:pt x="11137046" y="3106503"/>
                  <a:pt x="11120502" y="3102642"/>
                </a:cubicBezTo>
                <a:cubicBezTo>
                  <a:pt x="11065355" y="3090235"/>
                  <a:pt x="11013518" y="3072037"/>
                  <a:pt x="10967470" y="3030401"/>
                </a:cubicBezTo>
                <a:cubicBezTo>
                  <a:pt x="10998076" y="3008342"/>
                  <a:pt x="11027304" y="2992350"/>
                  <a:pt x="11049914" y="2970015"/>
                </a:cubicBezTo>
                <a:cubicBezTo>
                  <a:pt x="11104509" y="2915972"/>
                  <a:pt x="10642106" y="2745845"/>
                  <a:pt x="10618944" y="2685183"/>
                </a:cubicBezTo>
                <a:cubicBezTo>
                  <a:pt x="10611775" y="2666432"/>
                  <a:pt x="10587235" y="2647132"/>
                  <a:pt x="10566830" y="2641617"/>
                </a:cubicBezTo>
                <a:cubicBezTo>
                  <a:pt x="10471151" y="2615699"/>
                  <a:pt x="10388156" y="2557518"/>
                  <a:pt x="10290271" y="2536011"/>
                </a:cubicBezTo>
                <a:cubicBezTo>
                  <a:pt x="10197900" y="2515607"/>
                  <a:pt x="10106908" y="2488309"/>
                  <a:pt x="10005715" y="2461288"/>
                </a:cubicBezTo>
                <a:cubicBezTo>
                  <a:pt x="10067754" y="2393457"/>
                  <a:pt x="10177772" y="2401454"/>
                  <a:pt x="10203414" y="2303568"/>
                </a:cubicBezTo>
                <a:cubicBezTo>
                  <a:pt x="10103324" y="2278201"/>
                  <a:pt x="9997996" y="2307154"/>
                  <a:pt x="9901487" y="2266895"/>
                </a:cubicBezTo>
                <a:cubicBezTo>
                  <a:pt x="9893216" y="2263312"/>
                  <a:pt x="9881910" y="2266895"/>
                  <a:pt x="9871984" y="2267999"/>
                </a:cubicBezTo>
                <a:cubicBezTo>
                  <a:pt x="9673181" y="2289506"/>
                  <a:pt x="9475204" y="2270758"/>
                  <a:pt x="9279158" y="2243734"/>
                </a:cubicBezTo>
                <a:cubicBezTo>
                  <a:pt x="8996808" y="2205133"/>
                  <a:pt x="8713354" y="2180592"/>
                  <a:pt x="8429350" y="2163219"/>
                </a:cubicBezTo>
                <a:cubicBezTo>
                  <a:pt x="8194701" y="2148882"/>
                  <a:pt x="7959502" y="2142541"/>
                  <a:pt x="7725955" y="2114967"/>
                </a:cubicBezTo>
                <a:cubicBezTo>
                  <a:pt x="7476142" y="2085464"/>
                  <a:pt x="7226605" y="2052100"/>
                  <a:pt x="6977065" y="2021218"/>
                </a:cubicBezTo>
                <a:cubicBezTo>
                  <a:pt x="6965761" y="2019839"/>
                  <a:pt x="6953283" y="2015496"/>
                  <a:pt x="6941221" y="2015186"/>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21665E6-84A4-05A7-600C-66A9B9595624}"/>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Global Collaboration</a:t>
            </a:r>
          </a:p>
        </p:txBody>
      </p:sp>
      <p:sp>
        <p:nvSpPr>
          <p:cNvPr id="3" name="Text Placeholder 2">
            <a:extLst>
              <a:ext uri="{FF2B5EF4-FFF2-40B4-BE49-F238E27FC236}">
                <a16:creationId xmlns:a16="http://schemas.microsoft.com/office/drawing/2014/main" id="{A5706B64-5421-C56D-B328-87070C8DD24B}"/>
              </a:ext>
            </a:extLst>
          </p:cNvPr>
          <p:cNvSpPr>
            <a:spLocks noGrp="1"/>
          </p:cNvSpPr>
          <p:nvPr>
            <p:ph type="body" idx="1"/>
          </p:nvPr>
        </p:nvSpPr>
        <p:spPr>
          <a:xfrm>
            <a:off x="568918" y="1690687"/>
            <a:ext cx="6895138" cy="4965294"/>
          </a:xfrm>
        </p:spPr>
        <p:txBody>
          <a:bodyPr vert="horz" lIns="91440" tIns="45720" rIns="91440" bIns="45720" rtlCol="0">
            <a:normAutofit fontScale="77500" lnSpcReduction="20000"/>
          </a:bodyPr>
          <a:lstStyle/>
          <a:p>
            <a:r>
              <a:rPr lang="en-US" b="1"/>
              <a:t>Awareness and Advocacy:</a:t>
            </a:r>
            <a:r>
              <a:rPr lang="en-US"/>
              <a:t> Various international organizations, non-profits, and advocacy groups work to raise awareness about the digital divide. They highlight the importance of addressing this issue and the societal and economic consequences of a wide digital gap. They also advocate for policies and initiatives to bridge the divide.</a:t>
            </a:r>
          </a:p>
          <a:p>
            <a:r>
              <a:rPr lang="en-US" b="1"/>
              <a:t>Policy Development:</a:t>
            </a:r>
            <a:r>
              <a:rPr lang="en-US"/>
              <a:t> Governments around the world collaborate on creating policies and regulations that aim to reduce the digital divide. This can involve providing subsidies for broadband access, funding digital literacy programs, and ensuring that internet infrastructure reaches underserved areas.</a:t>
            </a:r>
          </a:p>
          <a:p>
            <a:r>
              <a:rPr lang="en-US" b="1"/>
              <a:t>Financial Assistance:</a:t>
            </a:r>
            <a:r>
              <a:rPr lang="en-US"/>
              <a:t> Developed nations often provide financial aid and support to developing countries to help them improve their digital infrastructure. This assistance can include funding for building internet infrastructure, providing training and resources, and offering grants to expand digital access.</a:t>
            </a:r>
          </a:p>
          <a:p>
            <a:endParaRPr lang="en-US" sz="1400"/>
          </a:p>
          <a:p>
            <a:pPr marL="0"/>
            <a:endParaRPr lang="en-US" sz="1400" b="1"/>
          </a:p>
          <a:p>
            <a:endParaRPr lang="en-US" sz="1400"/>
          </a:p>
        </p:txBody>
      </p:sp>
      <p:pic>
        <p:nvPicPr>
          <p:cNvPr id="7" name="Graphic 6" descr="Recruitment Management">
            <a:extLst>
              <a:ext uri="{FF2B5EF4-FFF2-40B4-BE49-F238E27FC236}">
                <a16:creationId xmlns:a16="http://schemas.microsoft.com/office/drawing/2014/main" id="{7E8FE333-EF2A-660D-C741-066408FE0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93665" y="2766817"/>
            <a:ext cx="2413349" cy="2413349"/>
          </a:xfrm>
          <a:prstGeom prst="rect">
            <a:avLst/>
          </a:prstGeom>
        </p:spPr>
      </p:pic>
    </p:spTree>
    <p:extLst>
      <p:ext uri="{BB962C8B-B14F-4D97-AF65-F5344CB8AC3E}">
        <p14:creationId xmlns:p14="http://schemas.microsoft.com/office/powerpoint/2010/main" val="3638292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825D1E-475A-D0EB-04B6-BBDBF70F3DC1}"/>
              </a:ext>
            </a:extLst>
          </p:cNvPr>
          <p:cNvSpPr>
            <a:spLocks noGrp="1"/>
          </p:cNvSpPr>
          <p:nvPr>
            <p:ph type="title"/>
          </p:nvPr>
        </p:nvSpPr>
        <p:spPr>
          <a:xfrm>
            <a:off x="1156851" y="637762"/>
            <a:ext cx="9888496" cy="900131"/>
          </a:xfrm>
        </p:spPr>
        <p:txBody>
          <a:bodyPr vert="horz" lIns="91440" tIns="45720" rIns="91440" bIns="45720" rtlCol="0" anchor="t">
            <a:normAutofit/>
          </a:bodyPr>
          <a:lstStyle/>
          <a:p>
            <a:r>
              <a:rPr lang="en-US" sz="4000" kern="1200">
                <a:solidFill>
                  <a:schemeClr val="bg1"/>
                </a:solidFill>
                <a:latin typeface="+mj-lt"/>
                <a:ea typeface="+mj-ea"/>
                <a:cs typeface="+mj-cs"/>
              </a:rPr>
              <a:t>Future Challenges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1640EC39-B416-3820-2494-9C47E9A3DF0E}"/>
              </a:ext>
            </a:extLst>
          </p:cNvPr>
          <p:cNvSpPr>
            <a:spLocks noGrp="1"/>
          </p:cNvSpPr>
          <p:nvPr>
            <p:ph type="body" idx="1"/>
          </p:nvPr>
        </p:nvSpPr>
        <p:spPr>
          <a:xfrm>
            <a:off x="1155548" y="2217343"/>
            <a:ext cx="9880893" cy="3959619"/>
          </a:xfrm>
        </p:spPr>
        <p:txBody>
          <a:bodyPr vert="horz" lIns="91440" tIns="45720" rIns="91440" bIns="45720" rtlCol="0">
            <a:normAutofit lnSpcReduction="10000"/>
          </a:bodyPr>
          <a:lstStyle/>
          <a:p>
            <a:r>
              <a:rPr lang="en-US" sz="2500" b="1"/>
              <a:t>Broadband Access:</a:t>
            </a:r>
            <a:r>
              <a:rPr lang="en-US" sz="2500"/>
              <a:t> Ensuring equitable access to high-speed broadband remains a challenge, particularly in rural and remote areas. As digital services and content become more data-intensive, the need for robust internet connections is increasing.</a:t>
            </a:r>
          </a:p>
          <a:p>
            <a:r>
              <a:rPr lang="en-US" sz="2500" b="1"/>
              <a:t>5G and Beyond:</a:t>
            </a:r>
            <a:r>
              <a:rPr lang="en-US" sz="2500"/>
              <a:t> The rollout of 5G and subsequent generations of wireless technology will create new disparities. Access to high-speed mobile networks and the devices that support them will be essential for accessing advanced services, but not everyone will have equal access.</a:t>
            </a:r>
          </a:p>
          <a:p>
            <a:r>
              <a:rPr lang="en-US" sz="2500" b="1"/>
              <a:t>Affordability:</a:t>
            </a:r>
            <a:r>
              <a:rPr lang="en-US" sz="2500"/>
              <a:t> While infrastructure improvements are vital, the cost of internet access and digital devices can be prohibitive for many. Bridging the affordability gap is crucial, especially for low-income households.</a:t>
            </a:r>
          </a:p>
          <a:p>
            <a:pPr marL="0"/>
            <a:endParaRPr lang="en-US" sz="2200"/>
          </a:p>
        </p:txBody>
      </p:sp>
    </p:spTree>
    <p:extLst>
      <p:ext uri="{BB962C8B-B14F-4D97-AF65-F5344CB8AC3E}">
        <p14:creationId xmlns:p14="http://schemas.microsoft.com/office/powerpoint/2010/main" val="3860327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3AF3DCE-00C5-7FD4-66CF-1B1356BE9CE4}"/>
              </a:ext>
            </a:extLst>
          </p:cNvPr>
          <p:cNvSpPr>
            <a:spLocks noGrp="1"/>
          </p:cNvSpPr>
          <p:nvPr>
            <p:ph type="title"/>
          </p:nvPr>
        </p:nvSpPr>
        <p:spPr>
          <a:xfrm>
            <a:off x="838200" y="365125"/>
            <a:ext cx="5393361" cy="1325563"/>
          </a:xfrm>
        </p:spPr>
        <p:txBody>
          <a:bodyPr vert="horz" lIns="91440" tIns="45720" rIns="91440" bIns="45720" rtlCol="0" anchor="ctr">
            <a:normAutofit/>
          </a:bodyPr>
          <a:lstStyle/>
          <a:p>
            <a:r>
              <a:rPr lang="en-US" kern="1200">
                <a:solidFill>
                  <a:schemeClr val="tx1"/>
                </a:solidFill>
                <a:latin typeface="+mj-lt"/>
                <a:ea typeface="+mj-ea"/>
                <a:cs typeface="+mj-cs"/>
              </a:rPr>
              <a:t>The Role of Schools</a:t>
            </a:r>
          </a:p>
        </p:txBody>
      </p:sp>
      <p:sp>
        <p:nvSpPr>
          <p:cNvPr id="17" name="Freeform: Shape 16">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 Placeholder 2">
            <a:extLst>
              <a:ext uri="{FF2B5EF4-FFF2-40B4-BE49-F238E27FC236}">
                <a16:creationId xmlns:a16="http://schemas.microsoft.com/office/drawing/2014/main" id="{16BB944C-034E-0B86-7BA4-E0B37F72A9D9}"/>
              </a:ext>
            </a:extLst>
          </p:cNvPr>
          <p:cNvSpPr>
            <a:spLocks noGrp="1"/>
          </p:cNvSpPr>
          <p:nvPr>
            <p:ph type="body" idx="1"/>
          </p:nvPr>
        </p:nvSpPr>
        <p:spPr>
          <a:xfrm>
            <a:off x="459967" y="1531088"/>
            <a:ext cx="6183367" cy="5348177"/>
          </a:xfrm>
        </p:spPr>
        <p:txBody>
          <a:bodyPr vert="horz" lIns="91440" tIns="45720" rIns="91440" bIns="45720" rtlCol="0">
            <a:normAutofit fontScale="92500" lnSpcReduction="20000"/>
          </a:bodyPr>
          <a:lstStyle/>
          <a:p>
            <a:r>
              <a:rPr lang="en-US" sz="2600" b="1"/>
              <a:t>Access to Technology:</a:t>
            </a:r>
            <a:r>
              <a:rPr lang="en-US" sz="2600"/>
              <a:t> Schools can provide students with access to digital devices such as computers, tablets, and internet connectivity. This is particularly important for students who may not have access to these resources at home.</a:t>
            </a:r>
          </a:p>
          <a:p>
            <a:r>
              <a:rPr lang="en-US" sz="2600" b="1"/>
              <a:t>Digital Literacy:</a:t>
            </a:r>
            <a:r>
              <a:rPr lang="en-US" sz="2600"/>
              <a:t> Schools can teach digital literacy skills to students, ensuring they know how to use technology effectively and safely. This helps bridge the knowledge gap between those who are tech-savvy and those who are not.</a:t>
            </a:r>
          </a:p>
          <a:p>
            <a:r>
              <a:rPr lang="en-US" sz="2600" b="1"/>
              <a:t>Equal Educational Opportunities:</a:t>
            </a:r>
            <a:r>
              <a:rPr lang="en-US" sz="2600"/>
              <a:t> By providing digital resources and tools, schools can help level the playing field for all students, regardless of their socioeconomic background. This can reduce disparities in educational outcomes.</a:t>
            </a:r>
          </a:p>
          <a:p>
            <a:endParaRPr lang="en-US" sz="1800"/>
          </a:p>
        </p:txBody>
      </p:sp>
      <p:sp>
        <p:nvSpPr>
          <p:cNvPr id="19" name="Oval 18">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choolhouse">
            <a:extLst>
              <a:ext uri="{FF2B5EF4-FFF2-40B4-BE49-F238E27FC236}">
                <a16:creationId xmlns:a16="http://schemas.microsoft.com/office/drawing/2014/main" id="{64D51B23-CC25-C974-A6A3-712E3CF6CC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1" name="Freeform: Shape 20">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3" name="Straight Connector 22">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3051430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8C616E-E1AB-B82C-D40C-82B1D17C11A4}"/>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kern="1200">
                <a:solidFill>
                  <a:srgbClr val="FFFFFF"/>
                </a:solidFill>
                <a:latin typeface="+mj-lt"/>
                <a:ea typeface="+mj-ea"/>
                <a:cs typeface="+mj-cs"/>
              </a:rPr>
              <a:t>Future Workforce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 Placeholder 2">
            <a:extLst>
              <a:ext uri="{FF2B5EF4-FFF2-40B4-BE49-F238E27FC236}">
                <a16:creationId xmlns:a16="http://schemas.microsoft.com/office/drawing/2014/main" id="{873E5F42-FA4C-BD3E-4F07-F4736EE779E8}"/>
              </a:ext>
            </a:extLst>
          </p:cNvPr>
          <p:cNvSpPr>
            <a:spLocks noGrp="1"/>
          </p:cNvSpPr>
          <p:nvPr>
            <p:ph type="body" idx="1"/>
          </p:nvPr>
        </p:nvSpPr>
        <p:spPr>
          <a:xfrm>
            <a:off x="4447308" y="591344"/>
            <a:ext cx="7186527" cy="5585619"/>
          </a:xfrm>
        </p:spPr>
        <p:txBody>
          <a:bodyPr vert="horz" lIns="91440" tIns="45720" rIns="91440" bIns="45720" rtlCol="0" anchor="ctr">
            <a:normAutofit/>
          </a:bodyPr>
          <a:lstStyle/>
          <a:p>
            <a:r>
              <a:rPr lang="en-US" sz="2400" b="1"/>
              <a:t>Skills Gap:</a:t>
            </a:r>
            <a:r>
              <a:rPr lang="en-US" sz="2400"/>
              <a:t> The digital divide can result in a significant skills gap, where individuals with limited access to technology and digital resources may lack the skills needed for many jobs. As more industries require digital literacy, the divide can hinder employability.</a:t>
            </a:r>
          </a:p>
          <a:p>
            <a:r>
              <a:rPr lang="en-US" sz="2400" b="1"/>
              <a:t>Employment Opportunities:</a:t>
            </a:r>
            <a:r>
              <a:rPr lang="en-US" sz="2400"/>
              <a:t> Access to the internet and digital tools has become essential for job hunting and applying for positions. People with limited access may miss out on opportunities and face challenges in finding employment.</a:t>
            </a:r>
          </a:p>
          <a:p>
            <a:r>
              <a:rPr lang="en-US" sz="2400" b="1"/>
              <a:t>Remote Work:</a:t>
            </a:r>
            <a:r>
              <a:rPr lang="en-US" sz="2400"/>
              <a:t> The COVID-19 pandemic highlighted the importance of remote work. The digital divide can limit the ability of some individuals to work from home effectively, potentially affecting their job options and career mobility.</a:t>
            </a:r>
          </a:p>
          <a:p>
            <a:endParaRPr lang="en-US" sz="2200"/>
          </a:p>
        </p:txBody>
      </p:sp>
    </p:spTree>
    <p:extLst>
      <p:ext uri="{BB962C8B-B14F-4D97-AF65-F5344CB8AC3E}">
        <p14:creationId xmlns:p14="http://schemas.microsoft.com/office/powerpoint/2010/main" val="34400340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DFDFF-B710-6019-8398-5061E0D085D5}"/>
              </a:ext>
            </a:extLst>
          </p:cNvPr>
          <p:cNvSpPr>
            <a:spLocks noGrp="1"/>
          </p:cNvSpPr>
          <p:nvPr>
            <p:ph type="title"/>
          </p:nvPr>
        </p:nvSpPr>
        <p:spPr>
          <a:xfrm>
            <a:off x="6513788" y="365125"/>
            <a:ext cx="4840010" cy="1807305"/>
          </a:xfrm>
        </p:spPr>
        <p:txBody>
          <a:bodyPr vert="horz" lIns="91440" tIns="45720" rIns="91440" bIns="45720" rtlCol="0" anchor="ctr">
            <a:normAutofit/>
          </a:bodyPr>
          <a:lstStyle/>
          <a:p>
            <a:r>
              <a:rPr lang="en-US"/>
              <a:t>Causes of the Digital Divide</a:t>
            </a:r>
          </a:p>
        </p:txBody>
      </p:sp>
      <p:pic>
        <p:nvPicPr>
          <p:cNvPr id="5" name="Picture 4" descr="A digital map">
            <a:extLst>
              <a:ext uri="{FF2B5EF4-FFF2-40B4-BE49-F238E27FC236}">
                <a16:creationId xmlns:a16="http://schemas.microsoft.com/office/drawing/2014/main" id="{087B3B6B-C205-E50B-184F-418FFB694C83}"/>
              </a:ext>
            </a:extLst>
          </p:cNvPr>
          <p:cNvPicPr>
            <a:picLocks noChangeAspect="1"/>
          </p:cNvPicPr>
          <p:nvPr/>
        </p:nvPicPr>
        <p:blipFill rotWithShape="1">
          <a:blip r:embed="rId2"/>
          <a:srcRect l="31295" r="917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 Placeholder 2">
            <a:extLst>
              <a:ext uri="{FF2B5EF4-FFF2-40B4-BE49-F238E27FC236}">
                <a16:creationId xmlns:a16="http://schemas.microsoft.com/office/drawing/2014/main" id="{95D83363-5982-3437-EA37-6366DF339170}"/>
              </a:ext>
            </a:extLst>
          </p:cNvPr>
          <p:cNvSpPr>
            <a:spLocks noGrp="1"/>
          </p:cNvSpPr>
          <p:nvPr>
            <p:ph type="body" idx="1"/>
          </p:nvPr>
        </p:nvSpPr>
        <p:spPr>
          <a:xfrm>
            <a:off x="6513788" y="2333297"/>
            <a:ext cx="5522268" cy="3791114"/>
          </a:xfrm>
        </p:spPr>
        <p:txBody>
          <a:bodyPr vert="horz" lIns="91440" tIns="45720" rIns="91440" bIns="45720" rtlCol="0" anchor="t">
            <a:normAutofit fontScale="85000" lnSpcReduction="20000"/>
          </a:bodyPr>
          <a:lstStyle/>
          <a:p>
            <a:pPr marL="0" indent="0">
              <a:buNone/>
            </a:pPr>
            <a:r>
              <a:rPr lang="en-US" dirty="0"/>
              <a:t>Factors contributing to the digital divide include:</a:t>
            </a:r>
          </a:p>
          <a:p>
            <a:r>
              <a:rPr lang="en-US" dirty="0"/>
              <a:t>income disparities</a:t>
            </a:r>
            <a:endParaRPr lang="en-US" dirty="0">
              <a:ea typeface="Calibri" panose="020F0502020204030204"/>
              <a:cs typeface="Calibri" panose="020F0502020204030204"/>
            </a:endParaRPr>
          </a:p>
          <a:p>
            <a:r>
              <a:rPr lang="en-US" dirty="0">
                <a:ea typeface="Calibri" panose="020F0502020204030204"/>
                <a:cs typeface="Calibri" panose="020F0502020204030204"/>
              </a:rPr>
              <a:t>Gender disparities</a:t>
            </a:r>
          </a:p>
          <a:p>
            <a:r>
              <a:rPr lang="en-US" dirty="0"/>
              <a:t>geographic location </a:t>
            </a:r>
            <a:endParaRPr lang="en-US" dirty="0">
              <a:ea typeface="Calibri" panose="020F0502020204030204"/>
              <a:cs typeface="Calibri" panose="020F0502020204030204"/>
            </a:endParaRPr>
          </a:p>
          <a:p>
            <a:r>
              <a:rPr lang="en-US" dirty="0"/>
              <a:t>educational factors</a:t>
            </a:r>
            <a:endParaRPr lang="en-US" dirty="0">
              <a:ea typeface="Calibri"/>
              <a:cs typeface="Calibri"/>
            </a:endParaRPr>
          </a:p>
          <a:p>
            <a:r>
              <a:rPr lang="en-US" dirty="0"/>
              <a:t>technological infrastructure.</a:t>
            </a:r>
          </a:p>
          <a:p>
            <a:r>
              <a:rPr lang="en-US" dirty="0">
                <a:ea typeface="+mn-lt"/>
                <a:cs typeface="+mn-lt"/>
              </a:rPr>
              <a:t>Age and Generational Divide</a:t>
            </a:r>
          </a:p>
          <a:p>
            <a:r>
              <a:rPr lang="en-US" dirty="0">
                <a:ea typeface="+mn-lt"/>
                <a:cs typeface="+mn-lt"/>
              </a:rPr>
              <a:t>Government policies and regulations</a:t>
            </a:r>
          </a:p>
          <a:p>
            <a:r>
              <a:rPr lang="en-US" dirty="0">
                <a:ea typeface="+mn-lt"/>
                <a:cs typeface="+mn-lt"/>
              </a:rPr>
              <a:t>Cultural and Language barriers</a:t>
            </a:r>
          </a:p>
          <a:p>
            <a:endParaRPr lang="en-US" dirty="0">
              <a:ea typeface="+mn-lt"/>
              <a:cs typeface="+mn-lt"/>
            </a:endParaRPr>
          </a:p>
        </p:txBody>
      </p:sp>
    </p:spTree>
    <p:extLst>
      <p:ext uri="{BB962C8B-B14F-4D97-AF65-F5344CB8AC3E}">
        <p14:creationId xmlns:p14="http://schemas.microsoft.com/office/powerpoint/2010/main" val="19005420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21CDC6-45E9-4890-3438-FBF67AA5BCC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a:solidFill>
                  <a:schemeClr val="tx1"/>
                </a:solidFill>
                <a:latin typeface="+mj-lt"/>
                <a:ea typeface="+mj-ea"/>
                <a:cs typeface="+mj-cs"/>
              </a:rPr>
              <a:t>Ongoing Research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0DE3557-F56A-DDB6-BB17-994D769CF846}"/>
              </a:ext>
            </a:extLst>
          </p:cNvPr>
          <p:cNvSpPr>
            <a:spLocks noGrp="1"/>
          </p:cNvSpPr>
          <p:nvPr>
            <p:ph type="body" idx="1"/>
          </p:nvPr>
        </p:nvSpPr>
        <p:spPr>
          <a:xfrm>
            <a:off x="838200" y="1929384"/>
            <a:ext cx="10515600" cy="4251960"/>
          </a:xfrm>
        </p:spPr>
        <p:txBody>
          <a:bodyPr vert="horz" lIns="91440" tIns="45720" rIns="91440" bIns="45720" rtlCol="0">
            <a:normAutofit lnSpcReduction="10000"/>
          </a:bodyPr>
          <a:lstStyle/>
          <a:p>
            <a:r>
              <a:rPr lang="en-US" sz="2400" b="1"/>
              <a:t>Access Disparities:</a:t>
            </a:r>
            <a:r>
              <a:rPr lang="en-US" sz="2400"/>
              <a:t> Researchers are investigating the disparities in access to digital technologies, including broadband internet, digital devices, and the availability of digital infrastructure. They are examining how these disparities vary by geographic location, income level, age, and other demographic factors.</a:t>
            </a:r>
          </a:p>
          <a:p>
            <a:r>
              <a:rPr lang="en-US" sz="2400" b="1"/>
              <a:t>Socioeconomic Impacts:</a:t>
            </a:r>
            <a:r>
              <a:rPr lang="en-US" sz="2400"/>
              <a:t> Studies continue to explore the socioeconomic impacts of the digital divide. Researchers are examining how limited access to digital resources affects income, education, employment opportunities, and overall quality of life for underserved populations.</a:t>
            </a:r>
          </a:p>
          <a:p>
            <a:r>
              <a:rPr lang="en-US" sz="2400" b="1"/>
              <a:t>Educational Inequities:</a:t>
            </a:r>
            <a:r>
              <a:rPr lang="en-US" sz="2400"/>
              <a:t> Ongoing research investigates how the digital divide affects educational outcomes. This includes studies on the impact of limited access to online learning resources, the homework gap, and the effectiveness of interventions aimed at bridging these educational gaps.</a:t>
            </a:r>
          </a:p>
          <a:p>
            <a:endParaRPr lang="en-US" sz="2200"/>
          </a:p>
        </p:txBody>
      </p:sp>
    </p:spTree>
    <p:extLst>
      <p:ext uri="{BB962C8B-B14F-4D97-AF65-F5344CB8AC3E}">
        <p14:creationId xmlns:p14="http://schemas.microsoft.com/office/powerpoint/2010/main" val="3735718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4CB72-F19A-0237-4FA0-501DE59AA541}"/>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5600" kern="1200">
                <a:solidFill>
                  <a:schemeClr val="tx1"/>
                </a:solidFill>
                <a:latin typeface="+mj-lt"/>
                <a:ea typeface="+mj-ea"/>
                <a:cs typeface="+mj-cs"/>
              </a:rPr>
              <a:t>               CONCLUSION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avel">
            <a:extLst>
              <a:ext uri="{FF2B5EF4-FFF2-40B4-BE49-F238E27FC236}">
                <a16:creationId xmlns:a16="http://schemas.microsoft.com/office/drawing/2014/main" id="{15838B6A-D792-8234-7851-31EB6D64A7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1544" y="1267079"/>
            <a:ext cx="4087368" cy="4087368"/>
          </a:xfrm>
          <a:prstGeom prst="rect">
            <a:avLst/>
          </a:prstGeom>
        </p:spPr>
      </p:pic>
    </p:spTree>
    <p:extLst>
      <p:ext uri="{BB962C8B-B14F-4D97-AF65-F5344CB8AC3E}">
        <p14:creationId xmlns:p14="http://schemas.microsoft.com/office/powerpoint/2010/main" val="4033024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395" y="1040837"/>
            <a:ext cx="4754948" cy="475494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056F38F-7C4E-461D-8709-7D0024AE1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411" y="1029607"/>
            <a:ext cx="4754948" cy="475494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7278469-3C3C-49CE-AEEE-E176A4900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60" y="934855"/>
            <a:ext cx="4754948"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E87A3-1E6E-E35E-A41D-D6B631C7BB3B}"/>
              </a:ext>
            </a:extLst>
          </p:cNvPr>
          <p:cNvSpPr>
            <a:spLocks noGrp="1"/>
          </p:cNvSpPr>
          <p:nvPr>
            <p:ph type="title"/>
          </p:nvPr>
        </p:nvSpPr>
        <p:spPr>
          <a:xfrm>
            <a:off x="1102368" y="1877492"/>
            <a:ext cx="4030132" cy="3215373"/>
          </a:xfrm>
        </p:spPr>
        <p:txBody>
          <a:bodyPr vert="horz" lIns="91440" tIns="45720" rIns="91440" bIns="45720" rtlCol="0" anchor="ctr">
            <a:normAutofit/>
          </a:bodyPr>
          <a:lstStyle/>
          <a:p>
            <a:pPr algn="ctr"/>
            <a:r>
              <a:rPr lang="en-US" kern="1200">
                <a:solidFill>
                  <a:schemeClr val="bg1"/>
                </a:solidFill>
                <a:latin typeface="+mj-lt"/>
                <a:ea typeface="+mj-ea"/>
                <a:cs typeface="+mj-cs"/>
              </a:rPr>
              <a:t>Consequences for Society</a:t>
            </a:r>
          </a:p>
        </p:txBody>
      </p:sp>
      <p:grpSp>
        <p:nvGrpSpPr>
          <p:cNvPr id="16" name="Group 15">
            <a:extLst>
              <a:ext uri="{FF2B5EF4-FFF2-40B4-BE49-F238E27FC236}">
                <a16:creationId xmlns:a16="http://schemas.microsoft.com/office/drawing/2014/main" id="{93DC754C-7E09-422D-A8BB-AF632E90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Graphic 212">
            <a:extLst>
              <a:ext uri="{FF2B5EF4-FFF2-40B4-BE49-F238E27FC236}">
                <a16:creationId xmlns:a16="http://schemas.microsoft.com/office/drawing/2014/main" id="{4C6598AB-1C17-4D54-951C-A082D94AC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C83B66D7-137D-4AC1-B172-53D60F08BE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8524" y="457812"/>
            <a:ext cx="914565" cy="914565"/>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Oval 23">
            <a:extLst>
              <a:ext uri="{FF2B5EF4-FFF2-40B4-BE49-F238E27FC236}">
                <a16:creationId xmlns:a16="http://schemas.microsoft.com/office/drawing/2014/main" id="{F6B92503-6984-4D15-8B98-8718709B78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08DDF938-524E-4C18-A47D-C00627832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2976" y="4946663"/>
            <a:ext cx="319941"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Text Placeholder 2">
            <a:extLst>
              <a:ext uri="{FF2B5EF4-FFF2-40B4-BE49-F238E27FC236}">
                <a16:creationId xmlns:a16="http://schemas.microsoft.com/office/drawing/2014/main" id="{BC138AE7-C5C1-3770-C391-8944FF05052E}"/>
              </a:ext>
            </a:extLst>
          </p:cNvPr>
          <p:cNvSpPr>
            <a:spLocks noGrp="1"/>
          </p:cNvSpPr>
          <p:nvPr>
            <p:ph type="body" idx="1"/>
          </p:nvPr>
        </p:nvSpPr>
        <p:spPr>
          <a:xfrm>
            <a:off x="6234868" y="1130846"/>
            <a:ext cx="5217173" cy="4351338"/>
          </a:xfrm>
        </p:spPr>
        <p:txBody>
          <a:bodyPr vert="horz" lIns="91440" tIns="45720" rIns="91440" bIns="45720" rtlCol="0">
            <a:normAutofit/>
          </a:bodyPr>
          <a:lstStyle/>
          <a:p>
            <a:pPr marL="0" indent="0">
              <a:buNone/>
            </a:pPr>
            <a:r>
              <a:rPr lang="en-US">
                <a:solidFill>
                  <a:schemeClr val="bg1"/>
                </a:solidFill>
              </a:rPr>
              <a:t>The digital divide can lead to disparities in education, healthcare, economic opportunities, and civic engagement, impacting various aspects of society.</a:t>
            </a:r>
          </a:p>
        </p:txBody>
      </p:sp>
      <p:grpSp>
        <p:nvGrpSpPr>
          <p:cNvPr id="28" name="Graphic 185">
            <a:extLst>
              <a:ext uri="{FF2B5EF4-FFF2-40B4-BE49-F238E27FC236}">
                <a16:creationId xmlns:a16="http://schemas.microsoft.com/office/drawing/2014/main" id="{3773FAF5-C452-4455-9411-D6AF5EBD4C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2239" y="6139464"/>
            <a:ext cx="1054466"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ECA0D96-F63C-4F7B-BE16-0F3FE76D7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4F83A81-0546-400A-918A-90C9C48B8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41F692-A5B6-4215-86D9-B1FD4FF26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CC0876CB-9C60-4580-8FED-CD64EC7664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879B3B7-48DB-4D3A-BB33-02766EAD3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518432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35E95D9D-1337-E8D3-AF1F-8E30AC5C6E2F}"/>
              </a:ext>
            </a:extLst>
          </p:cNvPr>
          <p:cNvPicPr>
            <a:picLocks noChangeAspect="1"/>
          </p:cNvPicPr>
          <p:nvPr/>
        </p:nvPicPr>
        <p:blipFill rotWithShape="1">
          <a:blip r:embed="rId2"/>
          <a:srcRect l="27887" t="9091" r="7469"/>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F8C7B-E4BA-5BFD-265F-41081532D836}"/>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bg1"/>
                </a:solidFill>
              </a:rPr>
              <a:t>The Global Perspective</a:t>
            </a: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430E21C2-A4EC-92C1-8032-AB6A8103BD70}"/>
              </a:ext>
            </a:extLst>
          </p:cNvPr>
          <p:cNvSpPr>
            <a:spLocks noGrp="1"/>
          </p:cNvSpPr>
          <p:nvPr>
            <p:ph type="body" idx="1"/>
          </p:nvPr>
        </p:nvSpPr>
        <p:spPr>
          <a:xfrm>
            <a:off x="371094" y="2718054"/>
            <a:ext cx="5338590" cy="3207258"/>
          </a:xfrm>
        </p:spPr>
        <p:txBody>
          <a:bodyPr vert="horz" lIns="91440" tIns="45720" rIns="91440" bIns="45720" rtlCol="0" anchor="t">
            <a:noAutofit/>
          </a:bodyPr>
          <a:lstStyle/>
          <a:p>
            <a:pPr marL="0" indent="0">
              <a:buNone/>
            </a:pPr>
            <a:r>
              <a:rPr lang="en-US">
                <a:solidFill>
                  <a:schemeClr val="bg1"/>
                </a:solidFill>
              </a:rPr>
              <a:t>The digital divide is not limited to a single country. It is a global issue, with developing countries facing more significant challenges in bridging the gap.</a:t>
            </a:r>
          </a:p>
        </p:txBody>
      </p:sp>
    </p:spTree>
    <p:extLst>
      <p:ext uri="{BB962C8B-B14F-4D97-AF65-F5344CB8AC3E}">
        <p14:creationId xmlns:p14="http://schemas.microsoft.com/office/powerpoint/2010/main" val="1561528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D72CF-59FF-1A09-7887-48E7A7E366A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Measuring the Digital Divide</a:t>
            </a: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644C0C8D-BF75-6B57-5182-52D7D532D336}"/>
              </a:ext>
            </a:extLst>
          </p:cNvPr>
          <p:cNvSpPr>
            <a:spLocks noGrp="1"/>
          </p:cNvSpPr>
          <p:nvPr>
            <p:ph type="body" idx="1"/>
          </p:nvPr>
        </p:nvSpPr>
        <p:spPr>
          <a:xfrm>
            <a:off x="640080" y="2872899"/>
            <a:ext cx="4243589" cy="3320668"/>
          </a:xfrm>
        </p:spPr>
        <p:txBody>
          <a:bodyPr vert="horz" lIns="91440" tIns="45720" rIns="91440" bIns="45720" rtlCol="0" anchor="t">
            <a:normAutofit/>
          </a:bodyPr>
          <a:lstStyle/>
          <a:p>
            <a:pPr marL="0" indent="0">
              <a:buNone/>
            </a:pPr>
            <a:r>
              <a:rPr lang="en-US" sz="2200"/>
              <a:t>Researchers use various indicators such as internet penetration rates, access to devices, and digital skills to measure the extent of the digital divide.</a:t>
            </a:r>
            <a:endParaRPr lang="en-US"/>
          </a:p>
        </p:txBody>
      </p:sp>
      <p:pic>
        <p:nvPicPr>
          <p:cNvPr id="25" name="Picture 24" descr="Programming data on computer monitor">
            <a:extLst>
              <a:ext uri="{FF2B5EF4-FFF2-40B4-BE49-F238E27FC236}">
                <a16:creationId xmlns:a16="http://schemas.microsoft.com/office/drawing/2014/main" id="{D8F6B267-4427-C0C4-DC57-CCFB9B5ACDCC}"/>
              </a:ext>
            </a:extLst>
          </p:cNvPr>
          <p:cNvPicPr>
            <a:picLocks noChangeAspect="1"/>
          </p:cNvPicPr>
          <p:nvPr/>
        </p:nvPicPr>
        <p:blipFill rotWithShape="1">
          <a:blip r:embed="rId2"/>
          <a:srcRect l="33149" r="-3" b="-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392405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2" name="Picture 281">
            <a:extLst>
              <a:ext uri="{FF2B5EF4-FFF2-40B4-BE49-F238E27FC236}">
                <a16:creationId xmlns:a16="http://schemas.microsoft.com/office/drawing/2014/main" id="{A100E3DE-82B4-4875-0D09-BC5A788D1DF8}"/>
              </a:ext>
            </a:extLst>
          </p:cNvPr>
          <p:cNvPicPr>
            <a:picLocks noChangeAspect="1"/>
          </p:cNvPicPr>
          <p:nvPr/>
        </p:nvPicPr>
        <p:blipFill rotWithShape="1">
          <a:blip r:embed="rId2">
            <a:duotone>
              <a:schemeClr val="bg2">
                <a:shade val="45000"/>
                <a:satMod val="135000"/>
              </a:schemeClr>
              <a:prstClr val="white"/>
            </a:duotone>
          </a:blip>
          <a:srcRect t="7182" r="9085" b="1902"/>
          <a:stretch/>
        </p:blipFill>
        <p:spPr>
          <a:xfrm>
            <a:off x="20" y="-31092"/>
            <a:ext cx="12191980" cy="6857990"/>
          </a:xfrm>
          <a:prstGeom prst="rect">
            <a:avLst/>
          </a:prstGeom>
        </p:spPr>
      </p:pic>
      <p:sp>
        <p:nvSpPr>
          <p:cNvPr id="283" name="Rectangle 28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EFE58-5A05-6E94-97A7-7F2CDBEB28FB}"/>
              </a:ext>
            </a:extLst>
          </p:cNvPr>
          <p:cNvSpPr>
            <a:spLocks noGrp="1"/>
          </p:cNvSpPr>
          <p:nvPr>
            <p:ph type="title"/>
          </p:nvPr>
        </p:nvSpPr>
        <p:spPr>
          <a:xfrm>
            <a:off x="625546" y="354492"/>
            <a:ext cx="10515600" cy="1325563"/>
          </a:xfrm>
        </p:spPr>
        <p:txBody>
          <a:bodyPr vert="horz" lIns="91440" tIns="45720" rIns="91440" bIns="45720" rtlCol="0" anchor="ctr">
            <a:normAutofit/>
          </a:bodyPr>
          <a:lstStyle/>
          <a:p>
            <a:r>
              <a:rPr lang="en-US"/>
              <a:t>Bridging the Digital Divide</a:t>
            </a:r>
          </a:p>
        </p:txBody>
      </p:sp>
      <p:sp>
        <p:nvSpPr>
          <p:cNvPr id="279" name="TextBox 278">
            <a:extLst>
              <a:ext uri="{FF2B5EF4-FFF2-40B4-BE49-F238E27FC236}">
                <a16:creationId xmlns:a16="http://schemas.microsoft.com/office/drawing/2014/main" id="{A0FD691E-A637-F651-8D1C-4C3CA0C2B6B0}"/>
              </a:ext>
            </a:extLst>
          </p:cNvPr>
          <p:cNvSpPr txBox="1"/>
          <p:nvPr/>
        </p:nvSpPr>
        <p:spPr>
          <a:xfrm>
            <a:off x="574031" y="1529738"/>
            <a:ext cx="1135453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2800">
                <a:ea typeface="+mn-lt"/>
                <a:cs typeface="+mn-lt"/>
              </a:rPr>
              <a:t>Bridging the digital divide is a crucial goal for promoting equitable access to digital </a:t>
            </a:r>
            <a:r>
              <a:rPr lang="en-US" sz="2800">
                <a:latin typeface="Arial"/>
                <a:ea typeface="+mn-lt"/>
                <a:cs typeface="+mn-lt"/>
              </a:rPr>
              <a:t>technologies</a:t>
            </a:r>
            <a:r>
              <a:rPr lang="en-US" sz="2800">
                <a:ea typeface="+mn-lt"/>
                <a:cs typeface="+mn-lt"/>
              </a:rPr>
              <a:t> and the benefits they offers.</a:t>
            </a:r>
            <a:endParaRPr lang="en-US" sz="2800"/>
          </a:p>
        </p:txBody>
      </p:sp>
      <p:graphicFrame>
        <p:nvGraphicFramePr>
          <p:cNvPr id="5" name="Text Placeholder 2">
            <a:extLst>
              <a:ext uri="{FF2B5EF4-FFF2-40B4-BE49-F238E27FC236}">
                <a16:creationId xmlns:a16="http://schemas.microsoft.com/office/drawing/2014/main" id="{0E84A7B9-9DD9-2A12-95D3-C66974471B63}"/>
              </a:ext>
            </a:extLst>
          </p:cNvPr>
          <p:cNvGraphicFramePr/>
          <p:nvPr>
            <p:extLst>
              <p:ext uri="{D42A27DB-BD31-4B8C-83A1-F6EECF244321}">
                <p14:modId xmlns:p14="http://schemas.microsoft.com/office/powerpoint/2010/main" val="1223259870"/>
              </p:ext>
            </p:extLst>
          </p:nvPr>
        </p:nvGraphicFramePr>
        <p:xfrm>
          <a:off x="713792" y="1794523"/>
          <a:ext cx="10640008" cy="4382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854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9">
                                            <p:txEl>
                                              <p:pRg st="0" end="0"/>
                                            </p:txEl>
                                          </p:spTgt>
                                        </p:tgtEl>
                                        <p:attrNameLst>
                                          <p:attrName>style.visibility</p:attrName>
                                        </p:attrNameLst>
                                      </p:cBhvr>
                                      <p:to>
                                        <p:strVal val="visible"/>
                                      </p:to>
                                    </p:set>
                                    <p:animEffect transition="in" filter="fade">
                                      <p:cBhvr>
                                        <p:cTn id="7" dur="500"/>
                                        <p:tgtEl>
                                          <p:spTgt spid="2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2132D-FB0A-95C4-8D4C-DA2AFAE5E357}"/>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Digital Inclusion Efforts</a:t>
            </a:r>
          </a:p>
        </p:txBody>
      </p:sp>
      <p:pic>
        <p:nvPicPr>
          <p:cNvPr id="4" name="Picture 3">
            <a:extLst>
              <a:ext uri="{FF2B5EF4-FFF2-40B4-BE49-F238E27FC236}">
                <a16:creationId xmlns:a16="http://schemas.microsoft.com/office/drawing/2014/main" id="{76E5E0F7-8CFE-EEAD-AF90-2A57B51EB442}"/>
              </a:ext>
            </a:extLst>
          </p:cNvPr>
          <p:cNvPicPr>
            <a:picLocks noChangeAspect="1"/>
          </p:cNvPicPr>
          <p:nvPr/>
        </p:nvPicPr>
        <p:blipFill rotWithShape="1">
          <a:blip r:embed="rId2"/>
          <a:srcRect t="20396" b="2107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7CECEA10-6FC3-F63E-C429-14B7EED2CE5B}"/>
              </a:ext>
            </a:extLst>
          </p:cNvPr>
          <p:cNvSpPr>
            <a:spLocks noGrp="1"/>
          </p:cNvSpPr>
          <p:nvPr>
            <p:ph type="body" idx="1"/>
          </p:nvPr>
        </p:nvSpPr>
        <p:spPr>
          <a:xfrm>
            <a:off x="4223982" y="3752850"/>
            <a:ext cx="7485413" cy="2452687"/>
          </a:xfrm>
        </p:spPr>
        <p:txBody>
          <a:bodyPr vert="horz" lIns="91440" tIns="45720" rIns="91440" bIns="45720" rtlCol="0" anchor="ctr">
            <a:normAutofit/>
          </a:bodyPr>
          <a:lstStyle/>
          <a:p>
            <a:r>
              <a:rPr lang="en-US" sz="1800"/>
              <a:t>Governments can play a vital role in digital inclusion through policies and programs that promote affordable access, digital literacy, and equitable distribution of resources.</a:t>
            </a:r>
          </a:p>
          <a:p>
            <a:pPr>
              <a:buSzPct val="114999"/>
            </a:pPr>
            <a:r>
              <a:rPr lang="en-US" sz="1800"/>
              <a:t>Non-governmental organizations and tech companies are actively involved in digital inclusion efforts, providing resources and support to underprivileged communities.</a:t>
            </a:r>
          </a:p>
        </p:txBody>
      </p:sp>
    </p:spTree>
    <p:extLst>
      <p:ext uri="{BB962C8B-B14F-4D97-AF65-F5344CB8AC3E}">
        <p14:creationId xmlns:p14="http://schemas.microsoft.com/office/powerpoint/2010/main" val="726993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CA792D-714A-387F-0433-6B8BA845ED2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Implications on Education</a:t>
            </a: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 Placeholder 2">
            <a:extLst>
              <a:ext uri="{FF2B5EF4-FFF2-40B4-BE49-F238E27FC236}">
                <a16:creationId xmlns:a16="http://schemas.microsoft.com/office/drawing/2014/main" id="{D981C9E1-38B4-B602-46A4-1BD04E01CD4E}"/>
              </a:ext>
            </a:extLst>
          </p:cNvPr>
          <p:cNvSpPr>
            <a:spLocks noGrp="1"/>
          </p:cNvSpPr>
          <p:nvPr>
            <p:ph type="body" idx="1"/>
          </p:nvPr>
        </p:nvSpPr>
        <p:spPr>
          <a:xfrm>
            <a:off x="838200" y="1825625"/>
            <a:ext cx="10515600" cy="4351338"/>
          </a:xfrm>
        </p:spPr>
        <p:txBody>
          <a:bodyPr vert="horz" lIns="91440" tIns="45720" rIns="91440" bIns="45720" rtlCol="0">
            <a:normAutofit/>
          </a:bodyPr>
          <a:lstStyle/>
          <a:p>
            <a:pPr marL="0" indent="0">
              <a:buNone/>
            </a:pPr>
            <a:r>
              <a:rPr lang="en-US"/>
              <a:t>The digital divide impacts education, creating disparities in access to online learning resources, which has been particularly evident during the COVID-19 pandemic.</a:t>
            </a:r>
          </a:p>
        </p:txBody>
      </p:sp>
      <p:sp>
        <p:nvSpPr>
          <p:cNvPr id="5" name="TextBox 4">
            <a:extLst>
              <a:ext uri="{FF2B5EF4-FFF2-40B4-BE49-F238E27FC236}">
                <a16:creationId xmlns:a16="http://schemas.microsoft.com/office/drawing/2014/main" id="{2A444E28-2677-5C4E-5FB0-BDEFEFF37D1C}"/>
              </a:ext>
            </a:extLst>
          </p:cNvPr>
          <p:cNvSpPr txBox="1"/>
          <p:nvPr/>
        </p:nvSpPr>
        <p:spPr>
          <a:xfrm>
            <a:off x="1558357" y="3429000"/>
            <a:ext cx="4945224" cy="13460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Sans-Serif"/>
              <a:buChar char="•"/>
            </a:pPr>
            <a:r>
              <a:rPr lang="en-US" sz="2400">
                <a:latin typeface="Arial"/>
                <a:cs typeface="Arial"/>
              </a:rPr>
              <a:t>Inequitable Access to Learning</a:t>
            </a:r>
          </a:p>
          <a:p>
            <a:pPr marL="285750" indent="-285750">
              <a:lnSpc>
                <a:spcPct val="90000"/>
              </a:lnSpc>
              <a:spcBef>
                <a:spcPts val="1000"/>
              </a:spcBef>
              <a:buFont typeface="Arial,Sans-Serif"/>
              <a:buChar char="•"/>
            </a:pPr>
            <a:r>
              <a:rPr lang="en-US" sz="2400">
                <a:latin typeface="Arial"/>
                <a:cs typeface="Arial"/>
              </a:rPr>
              <a:t>Achievement Gaps</a:t>
            </a:r>
          </a:p>
          <a:p>
            <a:pPr marL="285750" indent="-285750">
              <a:lnSpc>
                <a:spcPct val="90000"/>
              </a:lnSpc>
              <a:spcBef>
                <a:spcPts val="1000"/>
              </a:spcBef>
              <a:buFont typeface="Arial,Sans-Serif"/>
              <a:buChar char="•"/>
            </a:pPr>
            <a:r>
              <a:rPr lang="en-US" sz="2400">
                <a:latin typeface="Arial"/>
                <a:cs typeface="Arial"/>
              </a:rPr>
              <a:t>Teacher-Student Interaction</a:t>
            </a:r>
            <a:endParaRPr lang="en-US" sz="2400"/>
          </a:p>
        </p:txBody>
      </p:sp>
    </p:spTree>
    <p:extLst>
      <p:ext uri="{BB962C8B-B14F-4D97-AF65-F5344CB8AC3E}">
        <p14:creationId xmlns:p14="http://schemas.microsoft.com/office/powerpoint/2010/main" val="7051238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anim calcmode="lin" valueType="num">
                                      <p:cBhvr>
                                        <p:cTn id="1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anim calcmode="lin" valueType="num">
                                      <p:cBhvr>
                                        <p:cTn id="2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8047B9AF98F4845B6C94475DC5A64D9" ma:contentTypeVersion="4" ma:contentTypeDescription="Create a new document." ma:contentTypeScope="" ma:versionID="5e944ba5e1ae703e490a96fcdbc1997b">
  <xsd:schema xmlns:xsd="http://www.w3.org/2001/XMLSchema" xmlns:xs="http://www.w3.org/2001/XMLSchema" xmlns:p="http://schemas.microsoft.com/office/2006/metadata/properties" xmlns:ns3="00535f98-5b79-47b1-8f4f-c504002e37cf" targetNamespace="http://schemas.microsoft.com/office/2006/metadata/properties" ma:root="true" ma:fieldsID="67d1b3a8258337ebe7d09544bcba023d" ns3:_="">
    <xsd:import namespace="00535f98-5b79-47b1-8f4f-c504002e37c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535f98-5b79-47b1-8f4f-c504002e37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0535f98-5b79-47b1-8f4f-c504002e37cf" xsi:nil="true"/>
  </documentManagement>
</p:properties>
</file>

<file path=customXml/itemProps1.xml><?xml version="1.0" encoding="utf-8"?>
<ds:datastoreItem xmlns:ds="http://schemas.openxmlformats.org/officeDocument/2006/customXml" ds:itemID="{48296F38-6974-4CC5-AA9A-BE042714B1E4}">
  <ds:schemaRefs>
    <ds:schemaRef ds:uri="http://schemas.microsoft.com/sharepoint/v3/contenttype/forms"/>
  </ds:schemaRefs>
</ds:datastoreItem>
</file>

<file path=customXml/itemProps2.xml><?xml version="1.0" encoding="utf-8"?>
<ds:datastoreItem xmlns:ds="http://schemas.openxmlformats.org/officeDocument/2006/customXml" ds:itemID="{7E11BD5D-2E63-493F-9C96-AEEAF3A75C18}">
  <ds:schemaRefs>
    <ds:schemaRef ds:uri="00535f98-5b79-47b1-8f4f-c504002e37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197FA0-F8DC-4886-9622-B30117142F6D}">
  <ds:schemaRefs>
    <ds:schemaRef ds:uri="http://www.w3.org/XML/1998/namespace"/>
    <ds:schemaRef ds:uri="00535f98-5b79-47b1-8f4f-c504002e37cf"/>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2166</Words>
  <Application>Microsoft Office PowerPoint</Application>
  <PresentationFormat>Widescreen</PresentationFormat>
  <Paragraphs>121</Paragraphs>
  <Slides>31</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31</vt:i4>
      </vt:variant>
    </vt:vector>
  </HeadingPairs>
  <TitlesOfParts>
    <vt:vector size="38" baseType="lpstr">
      <vt:lpstr>Arial</vt:lpstr>
      <vt:lpstr>Arial,Sans-Serif</vt:lpstr>
      <vt:lpstr>Calibri</vt:lpstr>
      <vt:lpstr>Calibri Light</vt:lpstr>
      <vt:lpstr>Lato</vt:lpstr>
      <vt:lpstr>Office Theme</vt:lpstr>
      <vt:lpstr>1_Office Theme</vt:lpstr>
      <vt:lpstr>Digital Divide</vt:lpstr>
      <vt:lpstr>What is the Digital Divide?</vt:lpstr>
      <vt:lpstr>Causes of the Digital Divide</vt:lpstr>
      <vt:lpstr>Consequences for Society</vt:lpstr>
      <vt:lpstr>The Global Perspective</vt:lpstr>
      <vt:lpstr>Measuring the Digital Divide</vt:lpstr>
      <vt:lpstr>Bridging the Digital Divide</vt:lpstr>
      <vt:lpstr>Digital Inclusion Efforts</vt:lpstr>
      <vt:lpstr>Implications on Education</vt:lpstr>
      <vt:lpstr>Mizoram Students Trek For Hours Through Dense Forest To Take Online Exams </vt:lpstr>
      <vt:lpstr>The Healthcare Divide</vt:lpstr>
      <vt:lpstr>Economic Consequences</vt:lpstr>
      <vt:lpstr>Social and Civic Engagement</vt:lpstr>
      <vt:lpstr>Future Prospects</vt:lpstr>
      <vt:lpstr>Privacy and Security</vt:lpstr>
      <vt:lpstr>How Digital Divide impacts Democracy?</vt:lpstr>
      <vt:lpstr>COVID-19 Pandemic</vt:lpstr>
      <vt:lpstr>Situation in Jammu and Kashmir</vt:lpstr>
      <vt:lpstr>Generational Gap</vt:lpstr>
      <vt:lpstr>Gender Digital Divide</vt:lpstr>
      <vt:lpstr>Global Digital Divide</vt:lpstr>
      <vt:lpstr>Oxfam Report</vt:lpstr>
      <vt:lpstr> Community Initiatives</vt:lpstr>
      <vt:lpstr>The Role of Government</vt:lpstr>
      <vt:lpstr>Unified Payments Interface (UPI)</vt:lpstr>
      <vt:lpstr>Global Collaboration</vt:lpstr>
      <vt:lpstr>Future Challenges</vt:lpstr>
      <vt:lpstr>The Role of Schools</vt:lpstr>
      <vt:lpstr>Future Workforce</vt:lpstr>
      <vt:lpstr>Ongoing Research</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Digital Divide</dc:title>
  <dc:creator>NIKHIL MAHAJAN</dc:creator>
  <cp:lastModifiedBy>NIKHIL MAHAJAN</cp:lastModifiedBy>
  <cp:revision>1</cp:revision>
  <dcterms:created xsi:type="dcterms:W3CDTF">2023-10-17T13:19:54Z</dcterms:created>
  <dcterms:modified xsi:type="dcterms:W3CDTF">2023-10-18T02:19:32Z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0x01010038047B9AF98F4845B6C94475DC5A64D9</vt:lpwstr>
  </property>
</Properties>
</file>